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89" r:id="rId3"/>
    <p:sldId id="277" r:id="rId4"/>
    <p:sldId id="257" r:id="rId5"/>
    <p:sldId id="280" r:id="rId6"/>
    <p:sldId id="279" r:id="rId7"/>
    <p:sldId id="282" r:id="rId8"/>
    <p:sldId id="287" r:id="rId9"/>
    <p:sldId id="274" r:id="rId10"/>
    <p:sldId id="265" r:id="rId11"/>
    <p:sldId id="273" r:id="rId12"/>
    <p:sldId id="272" r:id="rId13"/>
    <p:sldId id="276" r:id="rId14"/>
    <p:sldId id="288" r:id="rId15"/>
    <p:sldId id="291"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2582" autoAdjust="0"/>
  </p:normalViewPr>
  <p:slideViewPr>
    <p:cSldViewPr snapToGrid="0">
      <p:cViewPr varScale="1">
        <p:scale>
          <a:sx n="71" d="100"/>
          <a:sy n="71" d="100"/>
        </p:scale>
        <p:origin x="113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79E982-8840-4C70-8C71-945E54DFA892}" type="datetimeFigureOut">
              <a:rPr lang="fr-FR" smtClean="0"/>
              <a:t>19/01/2020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C831C3-6405-4B3E-8622-A35FD261504F}" type="slidenum">
              <a:rPr lang="fr-FR" smtClean="0"/>
              <a:t>‹N°›</a:t>
            </a:fld>
            <a:endParaRPr lang="fr-FR"/>
          </a:p>
        </p:txBody>
      </p:sp>
    </p:spTree>
    <p:extLst>
      <p:ext uri="{BB962C8B-B14F-4D97-AF65-F5344CB8AC3E}">
        <p14:creationId xmlns:p14="http://schemas.microsoft.com/office/powerpoint/2010/main" val="220640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Importance de tester plusieurs copies. Soit en individuel soit en équipe</a:t>
            </a:r>
            <a:r>
              <a:rPr lang="fr-FR" baseline="0" dirty="0"/>
              <a:t> (si l’organisation le permet) car la variété des supports implique une incontournable adaptation de notre propre lecture des grilles avant d’entamer les corrections.</a:t>
            </a:r>
            <a:endParaRPr lang="fr-FR" dirty="0"/>
          </a:p>
        </p:txBody>
      </p:sp>
      <p:sp>
        <p:nvSpPr>
          <p:cNvPr id="4" name="Espace réservé du numéro de diapositive 3"/>
          <p:cNvSpPr>
            <a:spLocks noGrp="1"/>
          </p:cNvSpPr>
          <p:nvPr>
            <p:ph type="sldNum" sz="quarter" idx="10"/>
          </p:nvPr>
        </p:nvSpPr>
        <p:spPr/>
        <p:txBody>
          <a:bodyPr/>
          <a:lstStyle/>
          <a:p>
            <a:fld id="{C2C831C3-6405-4B3E-8622-A35FD261504F}" type="slidenum">
              <a:rPr lang="fr-FR" smtClean="0"/>
              <a:t>1</a:t>
            </a:fld>
            <a:endParaRPr lang="fr-FR"/>
          </a:p>
        </p:txBody>
      </p:sp>
    </p:spTree>
    <p:extLst>
      <p:ext uri="{BB962C8B-B14F-4D97-AF65-F5344CB8AC3E}">
        <p14:creationId xmlns:p14="http://schemas.microsoft.com/office/powerpoint/2010/main" val="30590265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Analyse d’une copie</a:t>
            </a:r>
            <a:r>
              <a:rPr lang="fr-FR" baseline="0" dirty="0"/>
              <a:t> d’élève de première Générale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A 60 points score</a:t>
            </a:r>
            <a:r>
              <a:rPr lang="fr-FR" baseline="0" dirty="0"/>
              <a:t>, nous nous situons, pour un élève LVB à plus du double des points nécessaires pour atteindre 20/20</a:t>
            </a:r>
          </a:p>
          <a:p>
            <a:r>
              <a:rPr lang="fr-FR" baseline="0" dirty="0"/>
              <a:t>Pour une élève LVA, à 20 points au dessus. Au 2° trimestre de 1° cet élève est à mi-chemin entre le niveau B1 et B2. Il pourrait atteindre le niveau C1 en fin de terminale. Ce nouveau format d’évaluation permettra de faire apparaitre sur son relevé de note le niveau atteint en plus de la note sur 20. Il obtiendra une certification.</a:t>
            </a:r>
          </a:p>
          <a:p>
            <a:r>
              <a:rPr lang="fr-FR" u="sng" baseline="0" dirty="0"/>
              <a:t>Point de vigilance</a:t>
            </a:r>
            <a:r>
              <a:rPr lang="fr-FR" u="none" baseline="0" dirty="0"/>
              <a:t> ; Se méfier ‘</a:t>
            </a:r>
            <a:r>
              <a:rPr lang="fr-FR" u="none" baseline="0" dirty="0" err="1"/>
              <a:t>del</a:t>
            </a:r>
            <a:r>
              <a:rPr lang="fr-FR" u="none" baseline="0" dirty="0"/>
              <a:t> </a:t>
            </a:r>
            <a:r>
              <a:rPr lang="fr-FR" u="none" baseline="0" dirty="0" err="1"/>
              <a:t>efecto</a:t>
            </a:r>
            <a:r>
              <a:rPr lang="fr-FR" u="none" baseline="0" dirty="0"/>
              <a:t> </a:t>
            </a:r>
            <a:r>
              <a:rPr lang="fr-FR" u="none" baseline="0" dirty="0" err="1"/>
              <a:t>rebote</a:t>
            </a:r>
            <a:r>
              <a:rPr lang="fr-FR" u="none" baseline="0" dirty="0"/>
              <a:t>’ :  </a:t>
            </a:r>
            <a:r>
              <a:rPr lang="fr-FR" baseline="0" dirty="0"/>
              <a:t>ne pas se laisser influencer par cette très bonne copie au moment de corriger la suivante qui relèvera d’un niveau de maitrise certes, peut-être inférieur mais qui, si elle correspond aux attentes du niveau A2 vers B1 (35 points score) « méritera » un 20/20. Il est important de faire ‘</a:t>
            </a:r>
            <a:r>
              <a:rPr lang="fr-FR" baseline="0" dirty="0" err="1"/>
              <a:t>borrón</a:t>
            </a:r>
            <a:r>
              <a:rPr lang="fr-FR" baseline="0" dirty="0"/>
              <a:t> y </a:t>
            </a:r>
            <a:r>
              <a:rPr lang="fr-FR" baseline="0" dirty="0" err="1"/>
              <a:t>cuenta</a:t>
            </a:r>
            <a:r>
              <a:rPr lang="fr-FR" baseline="0" dirty="0"/>
              <a:t> </a:t>
            </a:r>
            <a:r>
              <a:rPr lang="fr-FR" baseline="0" dirty="0" err="1"/>
              <a:t>atrás</a:t>
            </a:r>
            <a:r>
              <a:rPr lang="fr-FR" baseline="0" dirty="0"/>
              <a:t>’ à chaque copie et de revenir à la grille. </a:t>
            </a:r>
          </a:p>
          <a:p>
            <a:r>
              <a:rPr lang="fr-FR" u="sng" baseline="0" dirty="0"/>
              <a:t>Appréciation et conseils que l’on peut donner à cet élève </a:t>
            </a:r>
            <a:r>
              <a:rPr lang="fr-FR" baseline="0" dirty="0"/>
              <a:t>: </a:t>
            </a:r>
          </a:p>
          <a:p>
            <a:r>
              <a:rPr lang="fr-FR" i="1" baseline="0" dirty="0"/>
              <a:t>Remarques : Il semble difficile de continuer de conseiller un élève qui a  atteint un très bon niveau de maîtrise. </a:t>
            </a:r>
          </a:p>
          <a:p>
            <a:r>
              <a:rPr lang="fr-FR" i="1" baseline="0" dirty="0"/>
              <a:t>Toutefois, il convient de bien mettre en évidence les acquis (sans indiquer le niveau A2/ B1 …), afin que les élèves puissent se situer mais sans leur donner d’indices précis sur une note chiffrée qui n’apparaitra qu’au moment des résultats terminaux. De plus, même sur les copies qui révèlent une marge de progrès à accomplir importante, il conviendra de  mentionner des points positifs – il faut que le candidat qui a à progresser ne se contente pas de ces points positifs. Il faut trouver un juste milieu. </a:t>
            </a:r>
          </a:p>
        </p:txBody>
      </p:sp>
      <p:sp>
        <p:nvSpPr>
          <p:cNvPr id="4" name="Espace réservé du numéro de diapositive 3"/>
          <p:cNvSpPr>
            <a:spLocks noGrp="1"/>
          </p:cNvSpPr>
          <p:nvPr>
            <p:ph type="sldNum" sz="quarter" idx="10"/>
          </p:nvPr>
        </p:nvSpPr>
        <p:spPr/>
        <p:txBody>
          <a:bodyPr/>
          <a:lstStyle/>
          <a:p>
            <a:fld id="{C2C831C3-6405-4B3E-8622-A35FD261504F}" type="slidenum">
              <a:rPr lang="fr-FR" smtClean="0"/>
              <a:t>13</a:t>
            </a:fld>
            <a:endParaRPr lang="fr-FR"/>
          </a:p>
        </p:txBody>
      </p:sp>
    </p:spTree>
    <p:extLst>
      <p:ext uri="{BB962C8B-B14F-4D97-AF65-F5344CB8AC3E}">
        <p14:creationId xmlns:p14="http://schemas.microsoft.com/office/powerpoint/2010/main" val="41582714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Analyse d’une copie</a:t>
            </a:r>
            <a:r>
              <a:rPr lang="fr-FR" baseline="0" dirty="0"/>
              <a:t> d’élève de première Générale</a:t>
            </a:r>
          </a:p>
          <a:p>
            <a:r>
              <a:rPr lang="fr-FR" dirty="0"/>
              <a:t>Nous sommes typiquement dans le</a:t>
            </a:r>
            <a:r>
              <a:rPr lang="fr-FR" baseline="0" dirty="0"/>
              <a:t> cas d’une copie d’un niveau inférieur à celui de la précédente qui était excellent. </a:t>
            </a:r>
          </a:p>
          <a:p>
            <a:r>
              <a:rPr lang="fr-FR" baseline="0" dirty="0"/>
              <a:t>Même si la production nous apparait pauvre, elle se situe au-delà de la simple ‘amorce’.</a:t>
            </a:r>
          </a:p>
          <a:p>
            <a:r>
              <a:rPr lang="fr-FR" dirty="0"/>
              <a:t>Nous</a:t>
            </a:r>
            <a:r>
              <a:rPr lang="fr-FR" baseline="0" dirty="0"/>
              <a:t> sommes plutôt au niveau : </a:t>
            </a:r>
            <a:r>
              <a:rPr lang="fr-FR" dirty="0"/>
              <a:t>« Peut traiter le sujet même si la production est courte » Nous</a:t>
            </a:r>
            <a:r>
              <a:rPr lang="fr-FR" baseline="0" dirty="0"/>
              <a:t> pouvons hésiter entre 1 et 3 points score pour la 1° colonne. Doute …. </a:t>
            </a:r>
            <a:r>
              <a:rPr lang="fr-FR" dirty="0"/>
              <a:t>Demandez-vous</a:t>
            </a:r>
            <a:r>
              <a:rPr lang="fr-FR" baseline="0" dirty="0"/>
              <a:t> comment auriez-vous évalué cette copie si elle était dans votre paquet de copie bac fin terminale série S ou ES? Et rappelez-vous que nous sommes fin du mois d’octobre en première … </a:t>
            </a:r>
          </a:p>
          <a:p>
            <a:r>
              <a:rPr lang="fr-FR" baseline="0" dirty="0"/>
              <a:t> </a:t>
            </a:r>
            <a:r>
              <a:rPr lang="fr-FR" u="sng" baseline="0" dirty="0"/>
              <a:t>Appréciation et conseils que l’on peut donner à l’élève </a:t>
            </a:r>
            <a:r>
              <a:rPr lang="fr-FR" baseline="0" dirty="0"/>
              <a:t>: </a:t>
            </a:r>
            <a:r>
              <a:rPr lang="fr-FR" i="1" baseline="0" dirty="0"/>
              <a:t>La production écrite est globalement compréhensible et donne quelques pistes sur le sujet. Il conviendra d’apprendre à construire une proposition plus complète en nuançant les idées. Pour ce faire, il conviendra de stabiliser le lexique de base par un travail de mémorisation (apprendre par cœur) : </a:t>
            </a:r>
            <a:r>
              <a:rPr lang="fr-FR" i="1" baseline="0" dirty="0" err="1"/>
              <a:t>haber</a:t>
            </a:r>
            <a:r>
              <a:rPr lang="fr-FR" i="1" baseline="0" dirty="0"/>
              <a:t>/</a:t>
            </a:r>
            <a:r>
              <a:rPr lang="fr-FR" i="1" baseline="0" dirty="0" err="1"/>
              <a:t>tener</a:t>
            </a:r>
            <a:r>
              <a:rPr lang="fr-FR" i="1" baseline="0" dirty="0"/>
              <a:t>, ‘</a:t>
            </a:r>
            <a:r>
              <a:rPr lang="fr-FR" i="1" baseline="0" dirty="0" err="1"/>
              <a:t>hacer</a:t>
            </a:r>
            <a:r>
              <a:rPr lang="fr-FR" i="1" baseline="0" dirty="0"/>
              <a:t>’ et d’enrichir le bagage lexical (apprentissage par cœur et participation en classe accrue pour manipuler le lexique que vous apprenez) </a:t>
            </a:r>
          </a:p>
          <a:p>
            <a:endParaRPr lang="fr-FR" dirty="0"/>
          </a:p>
        </p:txBody>
      </p:sp>
      <p:sp>
        <p:nvSpPr>
          <p:cNvPr id="4" name="Espace réservé du numéro de diapositive 3"/>
          <p:cNvSpPr>
            <a:spLocks noGrp="1"/>
          </p:cNvSpPr>
          <p:nvPr>
            <p:ph type="sldNum" sz="quarter" idx="10"/>
          </p:nvPr>
        </p:nvSpPr>
        <p:spPr/>
        <p:txBody>
          <a:bodyPr/>
          <a:lstStyle/>
          <a:p>
            <a:fld id="{C2C831C3-6405-4B3E-8622-A35FD261504F}" type="slidenum">
              <a:rPr lang="fr-FR" smtClean="0"/>
              <a:t>14</a:t>
            </a:fld>
            <a:endParaRPr lang="fr-FR"/>
          </a:p>
        </p:txBody>
      </p:sp>
    </p:spTree>
    <p:extLst>
      <p:ext uri="{BB962C8B-B14F-4D97-AF65-F5344CB8AC3E}">
        <p14:creationId xmlns:p14="http://schemas.microsoft.com/office/powerpoint/2010/main" val="368529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2C831C3-6405-4B3E-8622-A35FD261504F}" type="slidenum">
              <a:rPr lang="fr-FR" smtClean="0"/>
              <a:t>3</a:t>
            </a:fld>
            <a:endParaRPr lang="fr-FR"/>
          </a:p>
        </p:txBody>
      </p:sp>
    </p:spTree>
    <p:extLst>
      <p:ext uri="{BB962C8B-B14F-4D97-AF65-F5344CB8AC3E}">
        <p14:creationId xmlns:p14="http://schemas.microsoft.com/office/powerpoint/2010/main" val="2985674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Ce tableau est le résultat du</a:t>
            </a:r>
            <a:r>
              <a:rPr lang="fr-FR" baseline="0" dirty="0"/>
              <a:t> travail réalisé par les formateurs préalablement à la correction des premières copies. Il vise l’exhaustivité, il est le résultat de plus de 3 visionnages. L’objectif est d’identifier quelles informations correspondent à chacune des trois colonnes. Il ne constitue en rien un corrigé. Le but est de poser l’ensemble des possibles afin d’aborder la lecture des copies en ayant à l’esprit ce que le correcteur pourrait (le conditionnel est de mise) trouver dans les copies et dans quel item il pourra valoriser tel ou tel élément restitué par l’élève. </a:t>
            </a:r>
            <a:endParaRPr lang="fr-FR" dirty="0"/>
          </a:p>
        </p:txBody>
      </p:sp>
      <p:sp>
        <p:nvSpPr>
          <p:cNvPr id="4" name="Espace réservé du numéro de diapositive 3"/>
          <p:cNvSpPr>
            <a:spLocks noGrp="1"/>
          </p:cNvSpPr>
          <p:nvPr>
            <p:ph type="sldNum" sz="quarter" idx="10"/>
          </p:nvPr>
        </p:nvSpPr>
        <p:spPr/>
        <p:txBody>
          <a:bodyPr/>
          <a:lstStyle/>
          <a:p>
            <a:fld id="{C2C831C3-6405-4B3E-8622-A35FD261504F}" type="slidenum">
              <a:rPr lang="fr-FR" smtClean="0"/>
              <a:t>4</a:t>
            </a:fld>
            <a:endParaRPr lang="fr-FR"/>
          </a:p>
        </p:txBody>
      </p:sp>
    </p:spTree>
    <p:extLst>
      <p:ext uri="{BB962C8B-B14F-4D97-AF65-F5344CB8AC3E}">
        <p14:creationId xmlns:p14="http://schemas.microsoft.com/office/powerpoint/2010/main" val="977397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Analyse d’une copie d’élève</a:t>
            </a:r>
            <a:r>
              <a:rPr lang="fr-FR" baseline="0" dirty="0"/>
              <a:t> </a:t>
            </a:r>
            <a:r>
              <a:rPr lang="fr-FR" dirty="0"/>
              <a:t>de 1° STI2D</a:t>
            </a:r>
          </a:p>
          <a:p>
            <a:r>
              <a:rPr lang="fr-FR" dirty="0"/>
              <a:t>Le</a:t>
            </a:r>
            <a:r>
              <a:rPr lang="fr-FR" baseline="0" dirty="0"/>
              <a:t> candidat s’est appuyé sur le visuel. ‘a l’air content de’</a:t>
            </a:r>
          </a:p>
          <a:p>
            <a:r>
              <a:rPr lang="fr-FR" baseline="0" dirty="0"/>
              <a:t>Des lacunes : nous n’avons pas le contenu des témoignages des travailleurs. Toutefois, l’essentiel d’une compréhension que l’on peut qualifier de ‘globale’ est atteint.</a:t>
            </a:r>
          </a:p>
          <a:p>
            <a:r>
              <a:rPr lang="fr-FR" baseline="0" dirty="0"/>
              <a:t>Il ne restitue pas la structure du document mais fait un effort d’organisation : d’abord le factuel – (on y retrouve l’organisation de reportage avec la mention à la présidente de la communauté de M) – il réserve la fin de son compte-rendu au ressenti des témoins, une sorte de conclusion qui rend compte de l’intention de ce programme.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u="sng" baseline="0" dirty="0"/>
              <a:t>Appréciation et Conseils que l’on peut donner au candidat </a:t>
            </a:r>
            <a:r>
              <a:rPr lang="fr-FR" baseline="0" dirty="0"/>
              <a:t>: </a:t>
            </a:r>
            <a:r>
              <a:rPr lang="fr-FR" i="1" dirty="0"/>
              <a:t>Copie</a:t>
            </a:r>
            <a:r>
              <a:rPr lang="fr-FR" i="1" baseline="0" dirty="0"/>
              <a:t> qui montre que l’élève est capable de dégager le thème principal d’un document et à cerner les enjeux du sujet. Il doit maintenant travailler à accéder au détail des informations afin de pouvoir rendre compte de façon plus précise des informations contenues dans un message dont il est le récepteur. </a:t>
            </a:r>
          </a:p>
          <a:p>
            <a:endParaRPr lang="fr-FR" dirty="0"/>
          </a:p>
        </p:txBody>
      </p:sp>
      <p:sp>
        <p:nvSpPr>
          <p:cNvPr id="4" name="Espace réservé du numéro de diapositive 3"/>
          <p:cNvSpPr>
            <a:spLocks noGrp="1"/>
          </p:cNvSpPr>
          <p:nvPr>
            <p:ph type="sldNum" sz="quarter" idx="10"/>
          </p:nvPr>
        </p:nvSpPr>
        <p:spPr/>
        <p:txBody>
          <a:bodyPr/>
          <a:lstStyle/>
          <a:p>
            <a:fld id="{C2C831C3-6405-4B3E-8622-A35FD261504F}" type="slidenum">
              <a:rPr lang="fr-FR" smtClean="0"/>
              <a:t>5</a:t>
            </a:fld>
            <a:endParaRPr lang="fr-FR"/>
          </a:p>
        </p:txBody>
      </p:sp>
    </p:spTree>
    <p:extLst>
      <p:ext uri="{BB962C8B-B14F-4D97-AF65-F5344CB8AC3E}">
        <p14:creationId xmlns:p14="http://schemas.microsoft.com/office/powerpoint/2010/main" val="3466165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Analyse de la copie  d’un élève de Première</a:t>
            </a:r>
            <a:r>
              <a:rPr lang="fr-FR" baseline="0" dirty="0"/>
              <a:t> </a:t>
            </a:r>
            <a:r>
              <a:rPr lang="fr-FR" dirty="0"/>
              <a:t>STMG</a:t>
            </a:r>
          </a:p>
          <a:p>
            <a:pPr marL="0" marR="0" lvl="0" indent="0" algn="l" defTabSz="914400" rtl="0" eaLnBrk="1" fontAlgn="auto" latinLnBrk="0" hangingPunct="1">
              <a:lnSpc>
                <a:spcPct val="100000"/>
              </a:lnSpc>
              <a:spcBef>
                <a:spcPts val="0"/>
              </a:spcBef>
              <a:spcAft>
                <a:spcPts val="0"/>
              </a:spcAft>
              <a:buClrTx/>
              <a:buSzTx/>
              <a:buFontTx/>
              <a:buNone/>
              <a:tabLst/>
              <a:defRPr/>
            </a:pPr>
            <a:r>
              <a:rPr lang="fr-FR" baseline="0" dirty="0"/>
              <a:t>La phrase : « Cette fondation permettra à ces personnes de se faire embaucher par la suite. » montre </a:t>
            </a:r>
            <a:r>
              <a:rPr lang="fr-FR" dirty="0"/>
              <a:t>que l’élève a</a:t>
            </a:r>
            <a:r>
              <a:rPr lang="fr-FR" baseline="0" dirty="0"/>
              <a:t> développé une certaine capacité à inférer du sens. Cette stratégie lui permet de se rapprocher de la réalité ou vérité de ce qui est à valorise. En revanche, la phrase : « un lieu de travail convivial et familier » montre qu’il doit poursuivre son travail et bien s’attacher à vérifier les hypothèses qu’il émet car inférer du sens sans vérifier ses hypothèses peut le conduire à des contre-sens.  </a:t>
            </a:r>
            <a:endParaRPr lang="fr-FR" dirty="0"/>
          </a:p>
          <a:p>
            <a:r>
              <a:rPr lang="fr-FR" u="sng" baseline="0" dirty="0"/>
              <a:t>Appréciation et Conseils que l’on peut donner au candidat</a:t>
            </a:r>
            <a:r>
              <a:rPr lang="fr-FR" u="none" baseline="0" dirty="0"/>
              <a:t> : </a:t>
            </a:r>
            <a:r>
              <a:rPr lang="fr-FR" i="1" dirty="0"/>
              <a:t>Copie</a:t>
            </a:r>
            <a:r>
              <a:rPr lang="fr-FR" i="1" baseline="0" dirty="0"/>
              <a:t> qui révèle une capacité à dégager l’essentiel des informations et à les mettre en relation. Il faut poursuivre dans ce sens, continuer à émettre des hypothèses et à les vérifier à l’appui d’informations tangibles. </a:t>
            </a:r>
            <a:endParaRPr lang="fr-FR" i="1" dirty="0"/>
          </a:p>
        </p:txBody>
      </p:sp>
      <p:sp>
        <p:nvSpPr>
          <p:cNvPr id="4" name="Espace réservé du numéro de diapositive 3"/>
          <p:cNvSpPr>
            <a:spLocks noGrp="1"/>
          </p:cNvSpPr>
          <p:nvPr>
            <p:ph type="sldNum" sz="quarter" idx="10"/>
          </p:nvPr>
        </p:nvSpPr>
        <p:spPr/>
        <p:txBody>
          <a:bodyPr/>
          <a:lstStyle/>
          <a:p>
            <a:fld id="{C2C831C3-6405-4B3E-8622-A35FD261504F}" type="slidenum">
              <a:rPr lang="fr-FR" smtClean="0"/>
              <a:t>6</a:t>
            </a:fld>
            <a:endParaRPr lang="fr-FR"/>
          </a:p>
        </p:txBody>
      </p:sp>
    </p:spTree>
    <p:extLst>
      <p:ext uri="{BB962C8B-B14F-4D97-AF65-F5344CB8AC3E}">
        <p14:creationId xmlns:p14="http://schemas.microsoft.com/office/powerpoint/2010/main" val="3589383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Analyse d’une copie</a:t>
            </a:r>
            <a:r>
              <a:rPr lang="fr-FR" baseline="0" dirty="0"/>
              <a:t> d’élève de première de série générale.</a:t>
            </a:r>
          </a:p>
          <a:p>
            <a:r>
              <a:rPr lang="fr-FR" dirty="0"/>
              <a:t>La</a:t>
            </a:r>
            <a:r>
              <a:rPr lang="fr-FR" baseline="0" dirty="0"/>
              <a:t> lecture de la copie a mis en évidence le fait qu’il n’est pas toujours aisé de </a:t>
            </a:r>
            <a:r>
              <a:rPr lang="fr-FR" dirty="0"/>
              <a:t>faire</a:t>
            </a:r>
            <a:r>
              <a:rPr lang="fr-FR" baseline="0" dirty="0"/>
              <a:t> correspondre tel élément de la copie à telle colonne de la grille mais il est apparu clairement aux formateurs que cette copie donne des indications claires quant au niveau de précision que l’élève est capable d’atteindre que ce soit sur le plan de l’identification des informations factuelles ou sur celui de leur mise en relation. Il est également capable de rendre compte, de façon claire et pertinente de l’intention du document mais aussi de l’objectif de l’action sociale menée. </a:t>
            </a:r>
          </a:p>
          <a:p>
            <a:r>
              <a:rPr lang="fr-FR" u="sng" baseline="0" dirty="0"/>
              <a:t>Appréciation et Conseils que l’on peut donner au candidat</a:t>
            </a:r>
            <a:r>
              <a:rPr lang="fr-FR" u="none" baseline="0" dirty="0"/>
              <a:t> : </a:t>
            </a:r>
            <a:r>
              <a:rPr lang="fr-FR" i="1" baseline="0" dirty="0"/>
              <a:t>Compte-rendu de qualité, complet et bien structuré. Continuer à développer des stratégies de vérification des hypothèses, travailler la discrimination auditive et notamment revoyez la numération afin d’être en capacité de mieux repérer les chiffres. </a:t>
            </a:r>
            <a:endParaRPr lang="fr-FR" i="1" dirty="0"/>
          </a:p>
        </p:txBody>
      </p:sp>
      <p:sp>
        <p:nvSpPr>
          <p:cNvPr id="4" name="Espace réservé du numéro de diapositive 3"/>
          <p:cNvSpPr>
            <a:spLocks noGrp="1"/>
          </p:cNvSpPr>
          <p:nvPr>
            <p:ph type="sldNum" sz="quarter" idx="10"/>
          </p:nvPr>
        </p:nvSpPr>
        <p:spPr/>
        <p:txBody>
          <a:bodyPr/>
          <a:lstStyle/>
          <a:p>
            <a:fld id="{C2C831C3-6405-4B3E-8622-A35FD261504F}" type="slidenum">
              <a:rPr lang="fr-FR" smtClean="0"/>
              <a:t>7</a:t>
            </a:fld>
            <a:endParaRPr lang="fr-FR"/>
          </a:p>
        </p:txBody>
      </p:sp>
    </p:spTree>
    <p:extLst>
      <p:ext uri="{BB962C8B-B14F-4D97-AF65-F5344CB8AC3E}">
        <p14:creationId xmlns:p14="http://schemas.microsoft.com/office/powerpoint/2010/main" val="20174897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2° exemple</a:t>
            </a:r>
            <a:r>
              <a:rPr lang="fr-FR" baseline="0" dirty="0"/>
              <a:t> de copie d’un élève de Première de série générale. </a:t>
            </a:r>
            <a:endParaRPr lang="fr-FR" dirty="0"/>
          </a:p>
        </p:txBody>
      </p:sp>
      <p:sp>
        <p:nvSpPr>
          <p:cNvPr id="4" name="Espace réservé du numéro de diapositive 3"/>
          <p:cNvSpPr>
            <a:spLocks noGrp="1"/>
          </p:cNvSpPr>
          <p:nvPr>
            <p:ph type="sldNum" sz="quarter" idx="10"/>
          </p:nvPr>
        </p:nvSpPr>
        <p:spPr/>
        <p:txBody>
          <a:bodyPr/>
          <a:lstStyle/>
          <a:p>
            <a:fld id="{C2C831C3-6405-4B3E-8622-A35FD261504F}" type="slidenum">
              <a:rPr lang="fr-FR" smtClean="0"/>
              <a:t>8</a:t>
            </a:fld>
            <a:endParaRPr lang="fr-FR"/>
          </a:p>
        </p:txBody>
      </p:sp>
    </p:spTree>
    <p:extLst>
      <p:ext uri="{BB962C8B-B14F-4D97-AF65-F5344CB8AC3E}">
        <p14:creationId xmlns:p14="http://schemas.microsoft.com/office/powerpoint/2010/main" val="18123269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Analyse d’une copie</a:t>
            </a:r>
            <a:r>
              <a:rPr lang="fr-FR" baseline="0" dirty="0"/>
              <a:t> d’élève de première STI2D</a:t>
            </a:r>
          </a:p>
          <a:p>
            <a:r>
              <a:rPr lang="fr-FR" baseline="0" dirty="0"/>
              <a:t>Son écrit est globalement intelligible – les difficultés étant centrées sur des mots, du lexique et la mauvaise maitrise de la négation due à l’influence de l’anglais.</a:t>
            </a:r>
          </a:p>
          <a:p>
            <a:r>
              <a:rPr lang="fr-FR" baseline="0" dirty="0"/>
              <a:t>Attention si cet élève est en LVA, il n’a que 10/20.</a:t>
            </a:r>
          </a:p>
          <a:p>
            <a:r>
              <a:rPr lang="fr-FR" u="sng" baseline="0" dirty="0"/>
              <a:t>Appréciation et conseils que l’on peut donner à cet élève </a:t>
            </a:r>
            <a:r>
              <a:rPr lang="fr-FR" baseline="0" dirty="0"/>
              <a:t>: </a:t>
            </a:r>
            <a:r>
              <a:rPr lang="fr-FR" i="1" baseline="0" dirty="0"/>
              <a:t>Copie qui révèle la capacité du candidat à traiter un sujet de façon… Il conviendra de s’attacher à … enrichir le lexique par de la lecture, mémorisation de vocabulaire …  </a:t>
            </a:r>
            <a:endParaRPr lang="fr-FR" i="1" dirty="0"/>
          </a:p>
        </p:txBody>
      </p:sp>
      <p:sp>
        <p:nvSpPr>
          <p:cNvPr id="4" name="Espace réservé du numéro de diapositive 3"/>
          <p:cNvSpPr>
            <a:spLocks noGrp="1"/>
          </p:cNvSpPr>
          <p:nvPr>
            <p:ph type="sldNum" sz="quarter" idx="10"/>
          </p:nvPr>
        </p:nvSpPr>
        <p:spPr/>
        <p:txBody>
          <a:bodyPr/>
          <a:lstStyle/>
          <a:p>
            <a:fld id="{C2C831C3-6405-4B3E-8622-A35FD261504F}" type="slidenum">
              <a:rPr lang="fr-FR" smtClean="0"/>
              <a:t>11</a:t>
            </a:fld>
            <a:endParaRPr lang="fr-FR"/>
          </a:p>
        </p:txBody>
      </p:sp>
    </p:spTree>
    <p:extLst>
      <p:ext uri="{BB962C8B-B14F-4D97-AF65-F5344CB8AC3E}">
        <p14:creationId xmlns:p14="http://schemas.microsoft.com/office/powerpoint/2010/main" val="3590898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Analyse d’une copie</a:t>
            </a:r>
            <a:r>
              <a:rPr lang="fr-FR" baseline="0" dirty="0"/>
              <a:t> d’élève de première STMG</a:t>
            </a:r>
          </a:p>
          <a:p>
            <a:r>
              <a:rPr lang="fr-FR" dirty="0"/>
              <a:t>Qualité du contenu : peut traiter le sujet même si la production est courte A2 = 5 – ce n’est pas une simple amorce.</a:t>
            </a:r>
          </a:p>
          <a:p>
            <a:r>
              <a:rPr lang="fr-FR" dirty="0"/>
              <a:t>Cohérence : il y a des connecteurs – un</a:t>
            </a:r>
            <a:r>
              <a:rPr lang="fr-FR" baseline="0" dirty="0"/>
              <a:t> effort d’organisation du discours – c’est d’ailleurs cela, qui malgré la mauvaise maîtrise du lexique permet au lecteur de se faire une idée de la position de l’élève // à cette question. Par conséquent, A1 +</a:t>
            </a:r>
            <a:endParaRPr lang="fr-FR" dirty="0"/>
          </a:p>
          <a:p>
            <a:r>
              <a:rPr lang="fr-FR" dirty="0"/>
              <a:t>Correction de la langue : on est entre ‘lecture</a:t>
            </a:r>
            <a:r>
              <a:rPr lang="fr-FR" baseline="0" dirty="0"/>
              <a:t> peu aisée’ (3pts score) et ‘écrit peu intelligible’ (1 pt score). Si le doute est présent, il n’y a aucune raison pour que la décision soit en défaveur de l’élève. </a:t>
            </a:r>
          </a:p>
          <a:p>
            <a:r>
              <a:rPr lang="fr-FR" baseline="0" dirty="0"/>
              <a:t>« correction » et « richesse » de la langue constitue deux items distincts.  Dans cette copie, la syntaxe est très mal maîtrisée (problème de correction), toutefois l’élève emploie à bon escient un certain nombre de mots : </a:t>
            </a:r>
            <a:r>
              <a:rPr lang="fr-FR" baseline="0" dirty="0" err="1"/>
              <a:t>juntarse</a:t>
            </a:r>
            <a:r>
              <a:rPr lang="fr-FR" baseline="0" dirty="0"/>
              <a:t> /</a:t>
            </a:r>
            <a:r>
              <a:rPr lang="fr-FR" baseline="0" dirty="0" err="1"/>
              <a:t>sensibilizar</a:t>
            </a:r>
            <a:r>
              <a:rPr lang="fr-FR" baseline="0" dirty="0"/>
              <a:t>/ </a:t>
            </a:r>
            <a:r>
              <a:rPr lang="fr-FR" baseline="0" dirty="0" err="1"/>
              <a:t>quejas</a:t>
            </a:r>
            <a:r>
              <a:rPr lang="fr-FR" baseline="0" dirty="0"/>
              <a:t>. Pour le reste, l’élève a recours à des gallicismes, commet des barbarismes. </a:t>
            </a:r>
          </a:p>
          <a:p>
            <a:r>
              <a:rPr lang="fr-FR" baseline="0" dirty="0"/>
              <a:t>Remarques :</a:t>
            </a:r>
          </a:p>
          <a:p>
            <a:r>
              <a:rPr lang="fr-FR" baseline="0" dirty="0"/>
              <a:t>-   Cet élève de Première STMG a composé à la fin du mois d’octobre. </a:t>
            </a:r>
          </a:p>
          <a:p>
            <a:r>
              <a:rPr lang="fr-FR" baseline="0" dirty="0"/>
              <a:t>-   Que l’élève soit en LVA ou LVB, sa note se situera entre 8 et 10 sur 20. C’est sur des niveaux plus élevés que la plus value chiffrée de la LVA se fera sentir. </a:t>
            </a:r>
          </a:p>
          <a:p>
            <a:pPr marL="171450" indent="-171450">
              <a:buFontTx/>
              <a:buChar char="-"/>
            </a:pPr>
            <a:r>
              <a:rPr lang="fr-FR" baseline="0" dirty="0"/>
              <a:t>Cette fourchette de 3 points pourra servir de variable d’ajustement en fonction du contexte d’enseignement (série technologique ou générale), selon l’impression globale dégagée par la copie. </a:t>
            </a:r>
          </a:p>
          <a:p>
            <a:pPr marL="171450" indent="-171450">
              <a:buFontTx/>
              <a:buChar char="-"/>
            </a:pPr>
            <a:r>
              <a:rPr lang="fr-FR" baseline="0" dirty="0"/>
              <a:t>Conseil : il convient de regarder ce que l’élève sait faire et de ne pas oublier de le valoriser. Il convient également de revenir régulièrement à la grille et de s’attacher aux termes, de les comparer d’un niveau à l’autre. Exemple antérieur : distinction entre ‘lecture peu aisée’ et ‘écrit peu intelligible’.</a:t>
            </a:r>
          </a:p>
          <a:p>
            <a:r>
              <a:rPr lang="fr-FR" u="sng" baseline="0" dirty="0"/>
              <a:t>Appréciation et conseils que l’on peut donner à cet élève </a:t>
            </a:r>
            <a:r>
              <a:rPr lang="fr-FR" baseline="0" dirty="0"/>
              <a:t>: </a:t>
            </a:r>
            <a:r>
              <a:rPr lang="fr-FR" i="1" baseline="0" dirty="0"/>
              <a:t>Le candidat a bien cerné le sujet et est capable de donner son avis. Toutefois la lecture de la copie est peu aisée. Il conviendra de travailler à l’acquisition d’un bagage lexical plus riche. </a:t>
            </a:r>
            <a:endParaRPr lang="fr-FR" b="1" i="1" dirty="0"/>
          </a:p>
        </p:txBody>
      </p:sp>
      <p:sp>
        <p:nvSpPr>
          <p:cNvPr id="4" name="Espace réservé du numéro de diapositive 3"/>
          <p:cNvSpPr>
            <a:spLocks noGrp="1"/>
          </p:cNvSpPr>
          <p:nvPr>
            <p:ph type="sldNum" sz="quarter" idx="10"/>
          </p:nvPr>
        </p:nvSpPr>
        <p:spPr/>
        <p:txBody>
          <a:bodyPr/>
          <a:lstStyle/>
          <a:p>
            <a:fld id="{C2C831C3-6405-4B3E-8622-A35FD261504F}" type="slidenum">
              <a:rPr lang="fr-FR" smtClean="0"/>
              <a:t>12</a:t>
            </a:fld>
            <a:endParaRPr lang="fr-FR"/>
          </a:p>
        </p:txBody>
      </p:sp>
    </p:spTree>
    <p:extLst>
      <p:ext uri="{BB962C8B-B14F-4D97-AF65-F5344CB8AC3E}">
        <p14:creationId xmlns:p14="http://schemas.microsoft.com/office/powerpoint/2010/main" val="3083719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ACA63D93-A8C2-4934-A7ED-87CF1C843EEA}" type="datetimeFigureOut">
              <a:rPr lang="fr-FR" smtClean="0"/>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AC20B-536C-4B3D-A8A0-0F6E14DDA1DF}" type="slidenum">
              <a:rPr lang="fr-FR" smtClean="0"/>
              <a:t>‹N°›</a:t>
            </a:fld>
            <a:endParaRPr lang="fr-FR"/>
          </a:p>
        </p:txBody>
      </p:sp>
    </p:spTree>
    <p:extLst>
      <p:ext uri="{BB962C8B-B14F-4D97-AF65-F5344CB8AC3E}">
        <p14:creationId xmlns:p14="http://schemas.microsoft.com/office/powerpoint/2010/main" val="2547338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CA63D93-A8C2-4934-A7ED-87CF1C843EEA}" type="datetimeFigureOut">
              <a:rPr lang="fr-FR" smtClean="0"/>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AC20B-536C-4B3D-A8A0-0F6E14DDA1DF}" type="slidenum">
              <a:rPr lang="fr-FR" smtClean="0"/>
              <a:t>‹N°›</a:t>
            </a:fld>
            <a:endParaRPr lang="fr-FR"/>
          </a:p>
        </p:txBody>
      </p:sp>
    </p:spTree>
    <p:extLst>
      <p:ext uri="{BB962C8B-B14F-4D97-AF65-F5344CB8AC3E}">
        <p14:creationId xmlns:p14="http://schemas.microsoft.com/office/powerpoint/2010/main" val="964841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CA63D93-A8C2-4934-A7ED-87CF1C843EEA}" type="datetimeFigureOut">
              <a:rPr lang="fr-FR" smtClean="0"/>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AC20B-536C-4B3D-A8A0-0F6E14DDA1DF}" type="slidenum">
              <a:rPr lang="fr-FR" smtClean="0"/>
              <a:t>‹N°›</a:t>
            </a:fld>
            <a:endParaRPr lang="fr-FR"/>
          </a:p>
        </p:txBody>
      </p:sp>
    </p:spTree>
    <p:extLst>
      <p:ext uri="{BB962C8B-B14F-4D97-AF65-F5344CB8AC3E}">
        <p14:creationId xmlns:p14="http://schemas.microsoft.com/office/powerpoint/2010/main" val="1286053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CA63D93-A8C2-4934-A7ED-87CF1C843EEA}" type="datetimeFigureOut">
              <a:rPr lang="fr-FR" smtClean="0"/>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AC20B-536C-4B3D-A8A0-0F6E14DDA1DF}" type="slidenum">
              <a:rPr lang="fr-FR" smtClean="0"/>
              <a:t>‹N°›</a:t>
            </a:fld>
            <a:endParaRPr lang="fr-FR"/>
          </a:p>
        </p:txBody>
      </p:sp>
    </p:spTree>
    <p:extLst>
      <p:ext uri="{BB962C8B-B14F-4D97-AF65-F5344CB8AC3E}">
        <p14:creationId xmlns:p14="http://schemas.microsoft.com/office/powerpoint/2010/main" val="1598504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ACA63D93-A8C2-4934-A7ED-87CF1C843EEA}" type="datetimeFigureOut">
              <a:rPr lang="fr-FR" smtClean="0"/>
              <a:t>19/01/2020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AC20B-536C-4B3D-A8A0-0F6E14DDA1DF}" type="slidenum">
              <a:rPr lang="fr-FR" smtClean="0"/>
              <a:t>‹N°›</a:t>
            </a:fld>
            <a:endParaRPr lang="fr-FR"/>
          </a:p>
        </p:txBody>
      </p:sp>
    </p:spTree>
    <p:extLst>
      <p:ext uri="{BB962C8B-B14F-4D97-AF65-F5344CB8AC3E}">
        <p14:creationId xmlns:p14="http://schemas.microsoft.com/office/powerpoint/2010/main" val="2707951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CA63D93-A8C2-4934-A7ED-87CF1C843EEA}" type="datetimeFigureOut">
              <a:rPr lang="fr-FR" smtClean="0"/>
              <a:t>19/01/2020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AAC20B-536C-4B3D-A8A0-0F6E14DDA1DF}" type="slidenum">
              <a:rPr lang="fr-FR" smtClean="0"/>
              <a:t>‹N°›</a:t>
            </a:fld>
            <a:endParaRPr lang="fr-FR"/>
          </a:p>
        </p:txBody>
      </p:sp>
    </p:spTree>
    <p:extLst>
      <p:ext uri="{BB962C8B-B14F-4D97-AF65-F5344CB8AC3E}">
        <p14:creationId xmlns:p14="http://schemas.microsoft.com/office/powerpoint/2010/main" val="1160535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CA63D93-A8C2-4934-A7ED-87CF1C843EEA}" type="datetimeFigureOut">
              <a:rPr lang="fr-FR" smtClean="0"/>
              <a:t>19/01/2020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6AAC20B-536C-4B3D-A8A0-0F6E14DDA1DF}" type="slidenum">
              <a:rPr lang="fr-FR" smtClean="0"/>
              <a:t>‹N°›</a:t>
            </a:fld>
            <a:endParaRPr lang="fr-FR"/>
          </a:p>
        </p:txBody>
      </p:sp>
    </p:spTree>
    <p:extLst>
      <p:ext uri="{BB962C8B-B14F-4D97-AF65-F5344CB8AC3E}">
        <p14:creationId xmlns:p14="http://schemas.microsoft.com/office/powerpoint/2010/main" val="1649500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CA63D93-A8C2-4934-A7ED-87CF1C843EEA}" type="datetimeFigureOut">
              <a:rPr lang="fr-FR" smtClean="0"/>
              <a:t>19/01/2020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6AAC20B-536C-4B3D-A8A0-0F6E14DDA1DF}" type="slidenum">
              <a:rPr lang="fr-FR" smtClean="0"/>
              <a:t>‹N°›</a:t>
            </a:fld>
            <a:endParaRPr lang="fr-FR"/>
          </a:p>
        </p:txBody>
      </p:sp>
    </p:spTree>
    <p:extLst>
      <p:ext uri="{BB962C8B-B14F-4D97-AF65-F5344CB8AC3E}">
        <p14:creationId xmlns:p14="http://schemas.microsoft.com/office/powerpoint/2010/main" val="550552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CA63D93-A8C2-4934-A7ED-87CF1C843EEA}" type="datetimeFigureOut">
              <a:rPr lang="fr-FR" smtClean="0"/>
              <a:t>19/01/2020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6AAC20B-536C-4B3D-A8A0-0F6E14DDA1DF}" type="slidenum">
              <a:rPr lang="fr-FR" smtClean="0"/>
              <a:t>‹N°›</a:t>
            </a:fld>
            <a:endParaRPr lang="fr-FR"/>
          </a:p>
        </p:txBody>
      </p:sp>
    </p:spTree>
    <p:extLst>
      <p:ext uri="{BB962C8B-B14F-4D97-AF65-F5344CB8AC3E}">
        <p14:creationId xmlns:p14="http://schemas.microsoft.com/office/powerpoint/2010/main" val="345790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CA63D93-A8C2-4934-A7ED-87CF1C843EEA}" type="datetimeFigureOut">
              <a:rPr lang="fr-FR" smtClean="0"/>
              <a:t>19/01/2020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AAC20B-536C-4B3D-A8A0-0F6E14DDA1DF}" type="slidenum">
              <a:rPr lang="fr-FR" smtClean="0"/>
              <a:t>‹N°›</a:t>
            </a:fld>
            <a:endParaRPr lang="fr-FR"/>
          </a:p>
        </p:txBody>
      </p:sp>
    </p:spTree>
    <p:extLst>
      <p:ext uri="{BB962C8B-B14F-4D97-AF65-F5344CB8AC3E}">
        <p14:creationId xmlns:p14="http://schemas.microsoft.com/office/powerpoint/2010/main" val="1344198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CA63D93-A8C2-4934-A7ED-87CF1C843EEA}" type="datetimeFigureOut">
              <a:rPr lang="fr-FR" smtClean="0"/>
              <a:t>19/01/2020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AAC20B-536C-4B3D-A8A0-0F6E14DDA1DF}" type="slidenum">
              <a:rPr lang="fr-FR" smtClean="0"/>
              <a:t>‹N°›</a:t>
            </a:fld>
            <a:endParaRPr lang="fr-FR"/>
          </a:p>
        </p:txBody>
      </p:sp>
    </p:spTree>
    <p:extLst>
      <p:ext uri="{BB962C8B-B14F-4D97-AF65-F5344CB8AC3E}">
        <p14:creationId xmlns:p14="http://schemas.microsoft.com/office/powerpoint/2010/main" val="474516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63D93-A8C2-4934-A7ED-87CF1C843EEA}" type="datetimeFigureOut">
              <a:rPr lang="fr-FR" smtClean="0"/>
              <a:t>19/01/2020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AAC20B-536C-4B3D-A8A0-0F6E14DDA1DF}" type="slidenum">
              <a:rPr lang="fr-FR" smtClean="0"/>
              <a:t>‹N°›</a:t>
            </a:fld>
            <a:endParaRPr lang="fr-FR"/>
          </a:p>
        </p:txBody>
      </p:sp>
    </p:spTree>
    <p:extLst>
      <p:ext uri="{BB962C8B-B14F-4D97-AF65-F5344CB8AC3E}">
        <p14:creationId xmlns:p14="http://schemas.microsoft.com/office/powerpoint/2010/main" val="272094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interlangues.discipline.ac-lille.fr/langues/espagnol/import/los-discapacitados-y-el-mundo-labora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62100" y="1451430"/>
            <a:ext cx="9010650" cy="2734808"/>
          </a:xfrm>
        </p:spPr>
        <p:style>
          <a:lnRef idx="3">
            <a:schemeClr val="lt1"/>
          </a:lnRef>
          <a:fillRef idx="1">
            <a:schemeClr val="accent1"/>
          </a:fillRef>
          <a:effectRef idx="1">
            <a:schemeClr val="accent1"/>
          </a:effectRef>
          <a:fontRef idx="minor">
            <a:schemeClr val="lt1"/>
          </a:fontRef>
        </p:style>
        <p:txBody>
          <a:bodyPr>
            <a:normAutofit/>
          </a:bodyPr>
          <a:lstStyle/>
          <a:p>
            <a:r>
              <a:rPr lang="fr-FR" dirty="0"/>
              <a:t>Appréhender les grilles par les copies test</a:t>
            </a:r>
          </a:p>
        </p:txBody>
      </p:sp>
      <p:sp>
        <p:nvSpPr>
          <p:cNvPr id="3" name="Rectangle 2"/>
          <p:cNvSpPr/>
          <p:nvPr/>
        </p:nvSpPr>
        <p:spPr>
          <a:xfrm>
            <a:off x="8004170" y="6220617"/>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3534630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06171" y="1814285"/>
            <a:ext cx="7300685" cy="1233715"/>
          </a:xfrm>
        </p:spPr>
        <p:style>
          <a:lnRef idx="3">
            <a:schemeClr val="lt1"/>
          </a:lnRef>
          <a:fillRef idx="1">
            <a:schemeClr val="accent1"/>
          </a:fillRef>
          <a:effectRef idx="1">
            <a:schemeClr val="accent1"/>
          </a:effectRef>
          <a:fontRef idx="minor">
            <a:schemeClr val="lt1"/>
          </a:fontRef>
        </p:style>
        <p:txBody>
          <a:bodyPr>
            <a:normAutofit fontScale="90000"/>
          </a:bodyPr>
          <a:lstStyle/>
          <a:p>
            <a:br>
              <a:rPr lang="fr-FR" dirty="0"/>
            </a:br>
            <a:r>
              <a:rPr lang="es-ES" dirty="0"/>
              <a:t> </a:t>
            </a:r>
            <a:br>
              <a:rPr lang="fr-FR" dirty="0"/>
            </a:br>
            <a:r>
              <a:rPr lang="es-ES" sz="4000" b="1" dirty="0" err="1"/>
              <a:t>Sujet</a:t>
            </a:r>
            <a:r>
              <a:rPr lang="es-ES" sz="4000" b="1" dirty="0"/>
              <a:t> </a:t>
            </a:r>
            <a:r>
              <a:rPr lang="es-ES" sz="4000" b="1" dirty="0" err="1"/>
              <a:t>d’écriture</a:t>
            </a:r>
            <a:r>
              <a:rPr lang="es-ES" sz="4000" b="1" dirty="0"/>
              <a:t>  </a:t>
            </a:r>
            <a:br>
              <a:rPr lang="fr-FR" sz="4000" dirty="0"/>
            </a:br>
            <a:endParaRPr lang="fr-FR" sz="4000" dirty="0"/>
          </a:p>
        </p:txBody>
      </p:sp>
      <p:sp>
        <p:nvSpPr>
          <p:cNvPr id="3" name="Sous-titre 2"/>
          <p:cNvSpPr>
            <a:spLocks noGrp="1"/>
          </p:cNvSpPr>
          <p:nvPr>
            <p:ph type="subTitle" idx="1"/>
          </p:nvPr>
        </p:nvSpPr>
        <p:spPr/>
        <p:style>
          <a:lnRef idx="1">
            <a:schemeClr val="accent1"/>
          </a:lnRef>
          <a:fillRef idx="3">
            <a:schemeClr val="accent1"/>
          </a:fillRef>
          <a:effectRef idx="2">
            <a:schemeClr val="accent1"/>
          </a:effectRef>
          <a:fontRef idx="minor">
            <a:schemeClr val="lt1"/>
          </a:fontRef>
        </p:style>
        <p:txBody>
          <a:bodyPr>
            <a:normAutofit fontScale="85000" lnSpcReduction="20000"/>
          </a:bodyPr>
          <a:lstStyle/>
          <a:p>
            <a:pPr algn="l"/>
            <a:r>
              <a:rPr lang="es-ES" sz="3600" dirty="0"/>
              <a:t>La discriminación de los discapacitados en el mundo laboral es un tema de actualidad.</a:t>
            </a:r>
            <a:br>
              <a:rPr lang="fr-FR" sz="3600" dirty="0"/>
            </a:br>
            <a:r>
              <a:rPr lang="es-ES" sz="3600" dirty="0"/>
              <a:t>Dé su opinión y proponga argumentos para sensibilizar a la gente.</a:t>
            </a:r>
            <a:br>
              <a:rPr lang="fr-FR" dirty="0"/>
            </a:br>
            <a:endParaRPr lang="fr-FR" dirty="0"/>
          </a:p>
        </p:txBody>
      </p:sp>
      <p:sp>
        <p:nvSpPr>
          <p:cNvPr id="4" name="Rectangle 3"/>
          <p:cNvSpPr/>
          <p:nvPr/>
        </p:nvSpPr>
        <p:spPr>
          <a:xfrm>
            <a:off x="7968311" y="6220617"/>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1440717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2950" y="419100"/>
            <a:ext cx="10172699" cy="6038850"/>
          </a:xfrm>
          <a:prstGeom prst="rect">
            <a:avLst/>
          </a:prstGeom>
        </p:spPr>
      </p:pic>
      <p:sp>
        <p:nvSpPr>
          <p:cNvPr id="3" name="Rectangle 2"/>
          <p:cNvSpPr/>
          <p:nvPr/>
        </p:nvSpPr>
        <p:spPr>
          <a:xfrm>
            <a:off x="8237252" y="6457950"/>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3084537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246" y="519953"/>
            <a:ext cx="10757647" cy="5844988"/>
          </a:xfrm>
          <a:prstGeom prst="rect">
            <a:avLst/>
          </a:prstGeom>
        </p:spPr>
      </p:pic>
      <p:sp>
        <p:nvSpPr>
          <p:cNvPr id="2" name="Rectangle 1"/>
          <p:cNvSpPr/>
          <p:nvPr/>
        </p:nvSpPr>
        <p:spPr>
          <a:xfrm>
            <a:off x="8237253" y="6488668"/>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1054147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6824" y="76201"/>
            <a:ext cx="10183905" cy="5772150"/>
          </a:xfrm>
          <a:prstGeom prst="rect">
            <a:avLst/>
          </a:prstGeom>
        </p:spPr>
      </p:pic>
      <p:sp>
        <p:nvSpPr>
          <p:cNvPr id="3" name="Rectangle 2"/>
          <p:cNvSpPr/>
          <p:nvPr/>
        </p:nvSpPr>
        <p:spPr>
          <a:xfrm>
            <a:off x="8165534" y="6184758"/>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71617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328" y="555812"/>
            <a:ext cx="9807389" cy="5326218"/>
          </a:xfrm>
          <a:prstGeom prst="rect">
            <a:avLst/>
          </a:prstGeom>
        </p:spPr>
      </p:pic>
      <p:sp>
        <p:nvSpPr>
          <p:cNvPr id="3" name="Rectangle 2"/>
          <p:cNvSpPr/>
          <p:nvPr/>
        </p:nvSpPr>
        <p:spPr>
          <a:xfrm>
            <a:off x="8237252" y="6488668"/>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2922505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3795" y="478971"/>
            <a:ext cx="10353762" cy="970450"/>
          </a:xfrm>
          <a:solidFill>
            <a:srgbClr val="00B0F0"/>
          </a:solidFill>
        </p:spPr>
        <p:style>
          <a:lnRef idx="3">
            <a:schemeClr val="lt1"/>
          </a:lnRef>
          <a:fillRef idx="1">
            <a:schemeClr val="accent2"/>
          </a:fillRef>
          <a:effectRef idx="1">
            <a:schemeClr val="accent2"/>
          </a:effectRef>
          <a:fontRef idx="minor">
            <a:schemeClr val="lt1"/>
          </a:fontRef>
        </p:style>
        <p:txBody>
          <a:bodyPr/>
          <a:lstStyle/>
          <a:p>
            <a:r>
              <a:rPr lang="fr-FR" dirty="0">
                <a:solidFill>
                  <a:schemeClr val="bg1"/>
                </a:solidFill>
              </a:rPr>
              <a:t>Nous vous remercions pour votre attention.</a:t>
            </a:r>
          </a:p>
        </p:txBody>
      </p:sp>
      <p:sp>
        <p:nvSpPr>
          <p:cNvPr id="3" name="Espace réservé du contenu 2"/>
          <p:cNvSpPr>
            <a:spLocks noGrp="1"/>
          </p:cNvSpPr>
          <p:nvPr>
            <p:ph idx="1"/>
          </p:nvPr>
        </p:nvSpPr>
        <p:spPr>
          <a:xfrm>
            <a:off x="832876" y="1449421"/>
            <a:ext cx="10515600" cy="4485528"/>
          </a:xfrm>
          <a:solidFill>
            <a:srgbClr val="00B0F0"/>
          </a:solidFill>
        </p:spPr>
        <p:txBody>
          <a:bodyPr>
            <a:normAutofit fontScale="92500" lnSpcReduction="10000"/>
          </a:bodyPr>
          <a:lstStyle/>
          <a:p>
            <a:pPr marL="0" indent="0">
              <a:buNone/>
            </a:pPr>
            <a:r>
              <a:rPr lang="fr-FR" sz="2800" dirty="0">
                <a:solidFill>
                  <a:schemeClr val="bg1"/>
                </a:solidFill>
              </a:rPr>
              <a:t>Nous tenons à remercier le précieux travail des formateurs d’espagnol  </a:t>
            </a:r>
            <a:endParaRPr lang="fr-FR" dirty="0">
              <a:solidFill>
                <a:schemeClr val="bg1"/>
              </a:solidFill>
            </a:endParaRPr>
          </a:p>
          <a:p>
            <a:pPr marL="0" indent="0" algn="ctr">
              <a:buNone/>
            </a:pPr>
            <a:r>
              <a:rPr lang="fr-FR" sz="2400" dirty="0">
                <a:solidFill>
                  <a:schemeClr val="bg1"/>
                </a:solidFill>
              </a:rPr>
              <a:t>Marjorie </a:t>
            </a:r>
            <a:r>
              <a:rPr lang="fr-FR" sz="2400" dirty="0" err="1">
                <a:solidFill>
                  <a:schemeClr val="bg1"/>
                </a:solidFill>
              </a:rPr>
              <a:t>Bianay</a:t>
            </a:r>
            <a:endParaRPr lang="fr-FR" sz="2400" dirty="0">
              <a:solidFill>
                <a:schemeClr val="bg1"/>
              </a:solidFill>
            </a:endParaRPr>
          </a:p>
          <a:p>
            <a:pPr marL="0" indent="0" algn="ctr">
              <a:buNone/>
            </a:pPr>
            <a:r>
              <a:rPr lang="fr-FR" sz="2400" dirty="0">
                <a:solidFill>
                  <a:schemeClr val="bg1"/>
                </a:solidFill>
              </a:rPr>
              <a:t>Marie-Fabienne </a:t>
            </a:r>
            <a:r>
              <a:rPr lang="fr-FR" sz="2400" dirty="0" err="1">
                <a:solidFill>
                  <a:schemeClr val="bg1"/>
                </a:solidFill>
              </a:rPr>
              <a:t>Borthomieu</a:t>
            </a:r>
            <a:endParaRPr lang="fr-FR" sz="2400" dirty="0">
              <a:solidFill>
                <a:schemeClr val="bg1"/>
              </a:solidFill>
            </a:endParaRPr>
          </a:p>
          <a:p>
            <a:pPr marL="0" indent="0" algn="ctr">
              <a:buNone/>
            </a:pPr>
            <a:r>
              <a:rPr lang="fr-FR" sz="2400" dirty="0">
                <a:solidFill>
                  <a:schemeClr val="bg1"/>
                </a:solidFill>
              </a:rPr>
              <a:t>Cécile Campagne</a:t>
            </a:r>
          </a:p>
          <a:p>
            <a:pPr marL="0" indent="0" algn="ctr">
              <a:buNone/>
            </a:pPr>
            <a:r>
              <a:rPr lang="fr-FR" sz="2400" dirty="0">
                <a:solidFill>
                  <a:schemeClr val="bg1"/>
                </a:solidFill>
              </a:rPr>
              <a:t>Mireille Carlier</a:t>
            </a:r>
          </a:p>
          <a:p>
            <a:pPr marL="0" indent="0" algn="ctr">
              <a:buNone/>
            </a:pPr>
            <a:r>
              <a:rPr lang="fr-FR" sz="2400" dirty="0">
                <a:solidFill>
                  <a:schemeClr val="bg1"/>
                </a:solidFill>
              </a:rPr>
              <a:t>Julien </a:t>
            </a:r>
            <a:r>
              <a:rPr lang="fr-FR" sz="2400" dirty="0" err="1">
                <a:solidFill>
                  <a:schemeClr val="bg1"/>
                </a:solidFill>
              </a:rPr>
              <a:t>Cots</a:t>
            </a:r>
            <a:endParaRPr lang="fr-FR" sz="2400" dirty="0">
              <a:solidFill>
                <a:schemeClr val="bg1"/>
              </a:solidFill>
            </a:endParaRPr>
          </a:p>
          <a:p>
            <a:pPr marL="0" indent="0" algn="ctr">
              <a:buNone/>
            </a:pPr>
            <a:r>
              <a:rPr lang="fr-FR" sz="2400" dirty="0">
                <a:solidFill>
                  <a:schemeClr val="bg1"/>
                </a:solidFill>
              </a:rPr>
              <a:t>Benjamin </a:t>
            </a:r>
            <a:r>
              <a:rPr lang="fr-FR" sz="2400" dirty="0" err="1">
                <a:solidFill>
                  <a:schemeClr val="bg1"/>
                </a:solidFill>
              </a:rPr>
              <a:t>Demolin</a:t>
            </a:r>
            <a:endParaRPr lang="fr-FR" sz="2400" dirty="0">
              <a:solidFill>
                <a:schemeClr val="bg1"/>
              </a:solidFill>
            </a:endParaRPr>
          </a:p>
          <a:p>
            <a:pPr marL="0" indent="0" algn="ctr">
              <a:buNone/>
            </a:pPr>
            <a:r>
              <a:rPr lang="fr-FR" sz="2400" dirty="0" err="1">
                <a:solidFill>
                  <a:schemeClr val="bg1"/>
                </a:solidFill>
              </a:rPr>
              <a:t>Eric</a:t>
            </a:r>
            <a:r>
              <a:rPr lang="fr-FR" sz="2400" dirty="0">
                <a:solidFill>
                  <a:schemeClr val="bg1"/>
                </a:solidFill>
              </a:rPr>
              <a:t> </a:t>
            </a:r>
            <a:r>
              <a:rPr lang="fr-FR" sz="2400" dirty="0" err="1">
                <a:solidFill>
                  <a:schemeClr val="bg1"/>
                </a:solidFill>
              </a:rPr>
              <a:t>Fonta</a:t>
            </a:r>
            <a:endParaRPr lang="fr-FR" sz="2400" dirty="0">
              <a:solidFill>
                <a:schemeClr val="bg1"/>
              </a:solidFill>
            </a:endParaRPr>
          </a:p>
          <a:p>
            <a:pPr marL="0" indent="0" algn="ctr">
              <a:buNone/>
            </a:pPr>
            <a:r>
              <a:rPr lang="fr-FR" sz="2400" dirty="0">
                <a:solidFill>
                  <a:schemeClr val="bg1"/>
                </a:solidFill>
              </a:rPr>
              <a:t>Maria </a:t>
            </a:r>
            <a:r>
              <a:rPr lang="fr-FR" sz="2400" dirty="0" err="1">
                <a:solidFill>
                  <a:schemeClr val="bg1"/>
                </a:solidFill>
              </a:rPr>
              <a:t>Fasquel</a:t>
            </a:r>
            <a:endParaRPr lang="fr-FR" sz="2400" dirty="0">
              <a:solidFill>
                <a:schemeClr val="bg1"/>
              </a:solidFill>
            </a:endParaRPr>
          </a:p>
          <a:p>
            <a:pPr marL="0" indent="0" algn="ctr">
              <a:buNone/>
            </a:pPr>
            <a:r>
              <a:rPr lang="fr-FR" sz="2400" dirty="0">
                <a:solidFill>
                  <a:schemeClr val="bg1"/>
                </a:solidFill>
              </a:rPr>
              <a:t>Maria </a:t>
            </a:r>
            <a:r>
              <a:rPr lang="fr-FR" sz="2400" dirty="0" err="1">
                <a:solidFill>
                  <a:schemeClr val="bg1"/>
                </a:solidFill>
              </a:rPr>
              <a:t>Loridan</a:t>
            </a:r>
            <a:endParaRPr lang="fr-FR" sz="2400" dirty="0">
              <a:solidFill>
                <a:schemeClr val="bg1"/>
              </a:solidFill>
            </a:endParaRPr>
          </a:p>
          <a:p>
            <a:pPr marL="0" indent="0" algn="ctr">
              <a:buNone/>
            </a:pPr>
            <a:r>
              <a:rPr lang="fr-FR" sz="2400" dirty="0">
                <a:solidFill>
                  <a:schemeClr val="bg1"/>
                </a:solidFill>
              </a:rPr>
              <a:t>Messieurs </a:t>
            </a:r>
            <a:r>
              <a:rPr lang="fr-FR" sz="2400" dirty="0" err="1">
                <a:solidFill>
                  <a:schemeClr val="bg1"/>
                </a:solidFill>
              </a:rPr>
              <a:t>Przybylski</a:t>
            </a:r>
            <a:r>
              <a:rPr lang="fr-FR" sz="2400" dirty="0">
                <a:solidFill>
                  <a:schemeClr val="bg1"/>
                </a:solidFill>
              </a:rPr>
              <a:t> et Walter, IA-IPR d’allemand et leur équipe de formateurs.</a:t>
            </a:r>
          </a:p>
          <a:p>
            <a:pPr marL="0" indent="0" algn="ctr">
              <a:buNone/>
            </a:pPr>
            <a:endParaRPr lang="fr-FR" sz="2400" dirty="0">
              <a:solidFill>
                <a:schemeClr val="bg1"/>
              </a:solidFill>
            </a:endParaRPr>
          </a:p>
          <a:p>
            <a:pPr marL="0" indent="0" algn="ctr">
              <a:buNone/>
            </a:pPr>
            <a:endParaRPr lang="fr-FR" sz="2400" dirty="0">
              <a:solidFill>
                <a:schemeClr val="bg1"/>
              </a:solidFill>
            </a:endParaRPr>
          </a:p>
        </p:txBody>
      </p:sp>
      <p:sp>
        <p:nvSpPr>
          <p:cNvPr id="4" name="Rectangle 3"/>
          <p:cNvSpPr/>
          <p:nvPr/>
        </p:nvSpPr>
        <p:spPr>
          <a:xfrm>
            <a:off x="7860734" y="6328193"/>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2919469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fr-FR" dirty="0"/>
              <a:t>Tester 4 à 5 copies avant de commencer la correction. </a:t>
            </a:r>
          </a:p>
        </p:txBody>
      </p:sp>
      <p:sp>
        <p:nvSpPr>
          <p:cNvPr id="3" name="Espace réservé du contenu 2"/>
          <p:cNvSpPr>
            <a:spLocks noGrp="1"/>
          </p:cNvSpPr>
          <p:nvPr>
            <p:ph idx="1"/>
          </p:nvPr>
        </p:nvSpPr>
        <p:spPr>
          <a:xfrm>
            <a:off x="838200" y="1825625"/>
            <a:ext cx="10515600" cy="3660775"/>
          </a:xfrm>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r>
              <a:rPr lang="fr-FR" dirty="0"/>
              <a:t>Nous vous conseillons : </a:t>
            </a:r>
          </a:p>
          <a:p>
            <a:pPr>
              <a:buFontTx/>
              <a:buChar char="-"/>
            </a:pPr>
            <a:r>
              <a:rPr lang="fr-FR" dirty="0"/>
              <a:t>de proposer un positionnement de la copie par colonne. </a:t>
            </a:r>
          </a:p>
          <a:p>
            <a:pPr>
              <a:buFontTx/>
              <a:buChar char="-"/>
            </a:pPr>
            <a:r>
              <a:rPr lang="fr-FR" dirty="0"/>
              <a:t>de justifier votre positionnement et de le confronter éventuellement avec vos collègues correcteurs ou avec d’autres copies.</a:t>
            </a:r>
          </a:p>
          <a:p>
            <a:pPr marL="0" indent="0">
              <a:buNone/>
            </a:pPr>
            <a:endParaRPr lang="fr-FR" dirty="0"/>
          </a:p>
          <a:p>
            <a:pPr marL="0" indent="0">
              <a:buNone/>
            </a:pPr>
            <a:r>
              <a:rPr lang="fr-FR" dirty="0"/>
              <a:t>ATTENTION : La copie qui sera rendue à l’élève ne devra comporter aucune mention du niveau atteint (A2/ B1 </a:t>
            </a:r>
            <a:r>
              <a:rPr lang="fr-FR" dirty="0" err="1"/>
              <a:t>etc</a:t>
            </a:r>
            <a:r>
              <a:rPr lang="fr-FR" dirty="0"/>
              <a:t> …). </a:t>
            </a:r>
          </a:p>
        </p:txBody>
      </p:sp>
      <p:sp>
        <p:nvSpPr>
          <p:cNvPr id="4" name="Rectangle 3"/>
          <p:cNvSpPr/>
          <p:nvPr/>
        </p:nvSpPr>
        <p:spPr>
          <a:xfrm>
            <a:off x="7603927" y="6220616"/>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796862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fr-FR" dirty="0"/>
              <a:t>Compréhension de l’oral</a:t>
            </a:r>
          </a:p>
        </p:txBody>
      </p:sp>
      <p:sp>
        <p:nvSpPr>
          <p:cNvPr id="3" name="Espace réservé du contenu 2"/>
          <p:cNvSpPr>
            <a:spLocks noGrp="1"/>
          </p:cNvSpPr>
          <p:nvPr>
            <p:ph idx="1"/>
          </p:nvPr>
        </p:nvSpPr>
        <p:spPr>
          <a:xfrm>
            <a:off x="1568543" y="2977288"/>
            <a:ext cx="9305925" cy="1522994"/>
          </a:xfrm>
        </p:spPr>
        <p:style>
          <a:lnRef idx="3">
            <a:schemeClr val="lt1"/>
          </a:lnRef>
          <a:fillRef idx="1">
            <a:schemeClr val="accent1"/>
          </a:fillRef>
          <a:effectRef idx="1">
            <a:schemeClr val="accent1"/>
          </a:effectRef>
          <a:fontRef idx="minor">
            <a:schemeClr val="lt1"/>
          </a:fontRef>
        </p:style>
        <p:txBody>
          <a:bodyPr/>
          <a:lstStyle/>
          <a:p>
            <a:pPr marL="0" indent="0" algn="ctr">
              <a:buNone/>
            </a:pPr>
            <a:r>
              <a:rPr lang="fr-FR" dirty="0"/>
              <a:t> « </a:t>
            </a:r>
            <a:r>
              <a:rPr lang="fr-FR" dirty="0" err="1"/>
              <a:t>Discapacitados</a:t>
            </a:r>
            <a:r>
              <a:rPr lang="fr-FR" dirty="0"/>
              <a:t> y </a:t>
            </a:r>
            <a:r>
              <a:rPr lang="fr-FR" dirty="0" err="1"/>
              <a:t>mundo</a:t>
            </a:r>
            <a:r>
              <a:rPr lang="fr-FR" dirty="0"/>
              <a:t> </a:t>
            </a:r>
            <a:r>
              <a:rPr lang="fr-FR" dirty="0" err="1"/>
              <a:t>laboral</a:t>
            </a:r>
            <a:r>
              <a:rPr lang="fr-FR" dirty="0"/>
              <a:t> »</a:t>
            </a:r>
          </a:p>
          <a:p>
            <a:pPr marL="0" indent="0" algn="ctr">
              <a:buNone/>
            </a:pPr>
            <a:r>
              <a:rPr lang="fr-FR" dirty="0"/>
              <a:t>Vidéo téléchargeable </a:t>
            </a:r>
            <a:r>
              <a:rPr lang="fr-FR" dirty="0">
                <a:hlinkClick r:id="rId3"/>
              </a:rPr>
              <a:t>ici</a:t>
            </a:r>
            <a:endParaRPr lang="fr-FR" dirty="0"/>
          </a:p>
        </p:txBody>
      </p:sp>
      <p:sp>
        <p:nvSpPr>
          <p:cNvPr id="4" name="Rectangle 3"/>
          <p:cNvSpPr/>
          <p:nvPr/>
        </p:nvSpPr>
        <p:spPr>
          <a:xfrm>
            <a:off x="7753158" y="6310263"/>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1659836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426445"/>
          </a:xfrm>
        </p:spPr>
        <p:txBody>
          <a:bodyPr>
            <a:normAutofit fontScale="90000"/>
          </a:bodyPr>
          <a:lstStyle/>
          <a:p>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051887833"/>
              </p:ext>
            </p:extLst>
          </p:nvPr>
        </p:nvGraphicFramePr>
        <p:xfrm>
          <a:off x="95533" y="95534"/>
          <a:ext cx="12096467" cy="8125557"/>
        </p:xfrm>
        <a:graphic>
          <a:graphicData uri="http://schemas.openxmlformats.org/drawingml/2006/table">
            <a:tbl>
              <a:tblPr firstRow="1" firstCol="1" bandRow="1">
                <a:tableStyleId>{5C22544A-7EE6-4342-B048-85BDC9FD1C3A}</a:tableStyleId>
              </a:tblPr>
              <a:tblGrid>
                <a:gridCol w="3920655">
                  <a:extLst>
                    <a:ext uri="{9D8B030D-6E8A-4147-A177-3AD203B41FA5}">
                      <a16:colId xmlns:a16="http://schemas.microsoft.com/office/drawing/2014/main" val="20000"/>
                    </a:ext>
                  </a:extLst>
                </a:gridCol>
                <a:gridCol w="4589930">
                  <a:extLst>
                    <a:ext uri="{9D8B030D-6E8A-4147-A177-3AD203B41FA5}">
                      <a16:colId xmlns:a16="http://schemas.microsoft.com/office/drawing/2014/main" val="20001"/>
                    </a:ext>
                  </a:extLst>
                </a:gridCol>
                <a:gridCol w="3585882">
                  <a:extLst>
                    <a:ext uri="{9D8B030D-6E8A-4147-A177-3AD203B41FA5}">
                      <a16:colId xmlns:a16="http://schemas.microsoft.com/office/drawing/2014/main" val="20002"/>
                    </a:ext>
                  </a:extLst>
                </a:gridCol>
              </a:tblGrid>
              <a:tr h="802173">
                <a:tc>
                  <a:txBody>
                    <a:bodyPr/>
                    <a:lstStyle/>
                    <a:p>
                      <a:pPr algn="ctr">
                        <a:lnSpc>
                          <a:spcPct val="107000"/>
                        </a:lnSpc>
                        <a:spcAft>
                          <a:spcPts val="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IDENTIFICATION</a:t>
                      </a:r>
                      <a:r>
                        <a:rPr lang="fr-FR" sz="1200" baseline="0" dirty="0">
                          <a:effectLst/>
                          <a:latin typeface="Calibri" panose="020F0502020204030204" pitchFamily="34" charset="0"/>
                          <a:ea typeface="Calibri" panose="020F0502020204030204" pitchFamily="34" charset="0"/>
                          <a:cs typeface="Times New Roman" panose="02020603050405020304" pitchFamily="18" charset="0"/>
                        </a:rPr>
                        <a:t> DU CONTEXTE OU DE LA SITAUTION D42NONCIATION</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Identification</a:t>
                      </a:r>
                      <a:r>
                        <a:rPr lang="fr-FR" sz="1200" baseline="0" dirty="0">
                          <a:effectLst/>
                          <a:latin typeface="Calibri" panose="020F0502020204030204" pitchFamily="34" charset="0"/>
                          <a:ea typeface="Calibri" panose="020F0502020204030204" pitchFamily="34" charset="0"/>
                          <a:cs typeface="Times New Roman" panose="02020603050405020304" pitchFamily="18" charset="0"/>
                        </a:rPr>
                        <a:t> du </a:t>
                      </a:r>
                      <a:r>
                        <a:rPr lang="fr-FR" sz="1200" baseline="0" dirty="0" err="1">
                          <a:effectLst/>
                          <a:latin typeface="Calibri" panose="020F0502020204030204" pitchFamily="34" charset="0"/>
                          <a:ea typeface="Calibri" panose="020F0502020204030204" pitchFamily="34" charset="0"/>
                          <a:cs typeface="Times New Roman" panose="02020603050405020304" pitchFamily="18" charset="0"/>
                        </a:rPr>
                        <a:t>reseau</a:t>
                      </a:r>
                      <a:r>
                        <a:rPr lang="fr-FR" sz="1200" baseline="0" dirty="0">
                          <a:effectLst/>
                          <a:latin typeface="Calibri" panose="020F0502020204030204" pitchFamily="34" charset="0"/>
                          <a:ea typeface="Calibri" panose="020F0502020204030204" pitchFamily="34" charset="0"/>
                          <a:cs typeface="Times New Roman" panose="02020603050405020304" pitchFamily="18" charset="0"/>
                        </a:rPr>
                        <a:t> de sens</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Identification</a:t>
                      </a:r>
                      <a:r>
                        <a:rPr lang="fr-FR" sz="1200" baseline="0" dirty="0">
                          <a:effectLst/>
                          <a:latin typeface="Calibri" panose="020F0502020204030204" pitchFamily="34" charset="0"/>
                          <a:ea typeface="Calibri" panose="020F0502020204030204" pitchFamily="34" charset="0"/>
                          <a:cs typeface="Times New Roman" panose="02020603050405020304" pitchFamily="18" charset="0"/>
                        </a:rPr>
                        <a:t> des stratégies de </a:t>
                      </a:r>
                      <a:r>
                        <a:rPr lang="fr-FR" sz="1200" baseline="0" dirty="0" err="1">
                          <a:effectLst/>
                          <a:latin typeface="Calibri" panose="020F0502020204030204" pitchFamily="34" charset="0"/>
                          <a:ea typeface="Calibri" panose="020F0502020204030204" pitchFamily="34" charset="0"/>
                          <a:cs typeface="Times New Roman" panose="02020603050405020304" pitchFamily="18" charset="0"/>
                        </a:rPr>
                        <a:t>commmunication</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3030137">
                <a:tc>
                  <a:txBody>
                    <a:bodyPr/>
                    <a:lstStyle/>
                    <a:p>
                      <a:pPr>
                        <a:lnSpc>
                          <a:spcPct val="107000"/>
                        </a:lnSpc>
                        <a:spcAft>
                          <a:spcPts val="0"/>
                        </a:spcAft>
                      </a:pPr>
                      <a:r>
                        <a:rPr lang="fr-FR" sz="1400" dirty="0">
                          <a:effectLst/>
                        </a:rPr>
                        <a:t>- Une journaliste (voix off)</a:t>
                      </a:r>
                    </a:p>
                    <a:p>
                      <a:pPr>
                        <a:lnSpc>
                          <a:spcPct val="107000"/>
                        </a:lnSpc>
                        <a:spcAft>
                          <a:spcPts val="0"/>
                        </a:spcAft>
                      </a:pPr>
                      <a:r>
                        <a:rPr lang="fr-FR" sz="1400" dirty="0">
                          <a:effectLst/>
                        </a:rPr>
                        <a:t> </a:t>
                      </a:r>
                    </a:p>
                    <a:p>
                      <a:pPr>
                        <a:lnSpc>
                          <a:spcPct val="107000"/>
                        </a:lnSpc>
                        <a:spcAft>
                          <a:spcPts val="0"/>
                        </a:spcAft>
                      </a:pPr>
                      <a:r>
                        <a:rPr lang="fr-FR" sz="1400" dirty="0">
                          <a:effectLst/>
                        </a:rPr>
                        <a:t>- un bar de plage/ une entreprise</a:t>
                      </a:r>
                      <a:r>
                        <a:rPr lang="fr-FR" sz="1400" baseline="0" dirty="0">
                          <a:effectLst/>
                        </a:rPr>
                        <a:t> de conditionnement de bonbons</a:t>
                      </a:r>
                    </a:p>
                    <a:p>
                      <a:pPr>
                        <a:lnSpc>
                          <a:spcPct val="107000"/>
                        </a:lnSpc>
                        <a:spcAft>
                          <a:spcPts val="0"/>
                        </a:spcAft>
                      </a:pPr>
                      <a:endParaRPr lang="fr-FR" sz="1400" dirty="0">
                        <a:effectLst/>
                      </a:endParaRPr>
                    </a:p>
                    <a:p>
                      <a:pPr>
                        <a:lnSpc>
                          <a:spcPct val="107000"/>
                        </a:lnSpc>
                        <a:spcAft>
                          <a:spcPts val="0"/>
                        </a:spcAft>
                      </a:pPr>
                      <a:r>
                        <a:rPr lang="fr-FR" sz="1400" dirty="0">
                          <a:effectLst/>
                        </a:rPr>
                        <a:t>- 2 employés de ce bar/un employé de l’entreprise – chef de chaîne d’emballage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400" dirty="0">
                          <a:effectLst/>
                        </a:rPr>
                        <a:t>- La journaliste :</a:t>
                      </a:r>
                      <a:r>
                        <a:rPr lang="fr-FR" sz="1400" baseline="0" dirty="0">
                          <a:effectLst/>
                        </a:rPr>
                        <a:t> </a:t>
                      </a:r>
                      <a:r>
                        <a:rPr lang="fr-FR" sz="1400" dirty="0">
                          <a:effectLst/>
                        </a:rPr>
                        <a:t>→ Présente le thème du reportage = l’insertion des personnes en situation de handicap dans le monde du travail</a:t>
                      </a:r>
                    </a:p>
                    <a:p>
                      <a:pPr>
                        <a:lnSpc>
                          <a:spcPct val="107000"/>
                        </a:lnSpc>
                        <a:spcAft>
                          <a:spcPts val="0"/>
                        </a:spcAft>
                      </a:pPr>
                      <a:r>
                        <a:rPr lang="fr-FR" sz="1400" dirty="0">
                          <a:effectLst/>
                        </a:rPr>
                        <a:t>- Le lieu :</a:t>
                      </a:r>
                      <a:r>
                        <a:rPr lang="fr-FR" sz="1400" baseline="0" dirty="0">
                          <a:effectLst/>
                        </a:rPr>
                        <a:t> </a:t>
                      </a:r>
                      <a:r>
                        <a:rPr lang="fr-FR" sz="1400" dirty="0">
                          <a:effectLst/>
                        </a:rPr>
                        <a:t>→ Permet de préciser le thème du reportage : le premier bar de plage</a:t>
                      </a:r>
                    </a:p>
                    <a:p>
                      <a:pPr>
                        <a:lnSpc>
                          <a:spcPct val="107000"/>
                        </a:lnSpc>
                        <a:spcAft>
                          <a:spcPts val="0"/>
                        </a:spcAft>
                      </a:pPr>
                      <a:r>
                        <a:rPr lang="fr-FR" sz="1400" dirty="0">
                          <a:effectLst/>
                        </a:rPr>
                        <a:t>restaurant à ouvrir avec parmi ses employés des personnes</a:t>
                      </a:r>
                    </a:p>
                    <a:p>
                      <a:pPr>
                        <a:lnSpc>
                          <a:spcPct val="107000"/>
                        </a:lnSpc>
                        <a:spcAft>
                          <a:spcPts val="0"/>
                        </a:spcAft>
                      </a:pPr>
                      <a:r>
                        <a:rPr lang="fr-FR" sz="1400" dirty="0">
                          <a:effectLst/>
                        </a:rPr>
                        <a:t>souffrant d’un handicap intellectuel</a:t>
                      </a:r>
                    </a:p>
                    <a:p>
                      <a:pPr>
                        <a:lnSpc>
                          <a:spcPct val="107000"/>
                        </a:lnSpc>
                        <a:spcAft>
                          <a:spcPts val="0"/>
                        </a:spcAft>
                      </a:pPr>
                      <a:r>
                        <a:rPr lang="fr-FR" sz="1400" dirty="0">
                          <a:effectLst/>
                        </a:rPr>
                        <a:t>- Les 3 employés :</a:t>
                      </a:r>
                      <a:r>
                        <a:rPr lang="fr-FR" sz="1400" baseline="0" dirty="0">
                          <a:effectLst/>
                        </a:rPr>
                        <a:t> </a:t>
                      </a:r>
                      <a:r>
                        <a:rPr lang="fr-FR" sz="1400" dirty="0">
                          <a:effectLst/>
                        </a:rPr>
                        <a:t>→ En situation de handicap</a:t>
                      </a:r>
                    </a:p>
                    <a:p>
                      <a:pPr>
                        <a:lnSpc>
                          <a:spcPct val="107000"/>
                        </a:lnSpc>
                        <a:spcAft>
                          <a:spcPts val="0"/>
                        </a:spcAft>
                      </a:pPr>
                      <a:r>
                        <a:rPr lang="fr-FR" sz="1400" dirty="0">
                          <a:effectLst/>
                        </a:rPr>
                        <a:t>→ Donnent leur point de vue / leur ressenti :</a:t>
                      </a:r>
                    </a:p>
                    <a:p>
                      <a:pPr marL="342900" lvl="0" indent="-342900">
                        <a:lnSpc>
                          <a:spcPct val="107000"/>
                        </a:lnSpc>
                        <a:spcAft>
                          <a:spcPts val="0"/>
                        </a:spcAft>
                        <a:buFont typeface="Wingdings" panose="05000000000000000000" pitchFamily="2" charset="2"/>
                        <a:buChar char=""/>
                      </a:pPr>
                      <a:r>
                        <a:rPr lang="fr-FR" sz="1400" dirty="0">
                          <a:effectLst/>
                        </a:rPr>
                        <a:t>N°1 : Serveur – aide/serveur –  </a:t>
                      </a:r>
                      <a:r>
                        <a:rPr lang="fr-FR" sz="1400" baseline="0" dirty="0">
                          <a:effectLst/>
                        </a:rPr>
                        <a:t> « </a:t>
                      </a:r>
                      <a:r>
                        <a:rPr lang="fr-FR" sz="1400" dirty="0" err="1">
                          <a:effectLst/>
                        </a:rPr>
                        <a:t>ayudante</a:t>
                      </a:r>
                      <a:r>
                        <a:rPr lang="fr-FR" sz="1400" dirty="0">
                          <a:effectLst/>
                        </a:rPr>
                        <a:t> de camarero » apprend beaucoup de choses</a:t>
                      </a:r>
                    </a:p>
                    <a:p>
                      <a:pPr marL="342900" lvl="0" indent="-342900">
                        <a:lnSpc>
                          <a:spcPct val="107000"/>
                        </a:lnSpc>
                        <a:spcAft>
                          <a:spcPts val="0"/>
                        </a:spcAft>
                        <a:buFont typeface="Wingdings" panose="05000000000000000000" pitchFamily="2" charset="2"/>
                        <a:buChar char=""/>
                      </a:pPr>
                      <a:r>
                        <a:rPr lang="fr-FR" sz="1400" dirty="0">
                          <a:effectLst/>
                        </a:rPr>
                        <a:t>N°2 : en cuisine – contente de son travail / contente quand</a:t>
                      </a:r>
                    </a:p>
                    <a:p>
                      <a:pPr>
                        <a:lnSpc>
                          <a:spcPct val="107000"/>
                        </a:lnSpc>
                        <a:spcAft>
                          <a:spcPts val="0"/>
                        </a:spcAft>
                      </a:pPr>
                      <a:r>
                        <a:rPr lang="fr-FR" sz="1400" dirty="0">
                          <a:effectLst/>
                        </a:rPr>
                        <a:t>                Les clients sont satisfaits des plats</a:t>
                      </a:r>
                    </a:p>
                    <a:p>
                      <a:pPr marL="342900" lvl="0" indent="-342900">
                        <a:lnSpc>
                          <a:spcPct val="107000"/>
                        </a:lnSpc>
                        <a:spcAft>
                          <a:spcPts val="0"/>
                        </a:spcAft>
                        <a:buFont typeface="Wingdings" panose="05000000000000000000" pitchFamily="2" charset="2"/>
                        <a:buChar char=""/>
                      </a:pPr>
                      <a:r>
                        <a:rPr lang="fr-FR" sz="1400" dirty="0">
                          <a:effectLst/>
                        </a:rPr>
                        <a:t>N°3 : se sent responsable – et conscient que son cas permet de démontrer qu’une personne porteuse</a:t>
                      </a:r>
                      <a:r>
                        <a:rPr lang="fr-FR" sz="1400" baseline="0" dirty="0">
                          <a:effectLst/>
                        </a:rPr>
                        <a:t> de handicap est </a:t>
                      </a:r>
                      <a:r>
                        <a:rPr lang="fr-FR" sz="1400" dirty="0">
                          <a:effectLst/>
                        </a:rPr>
                        <a:t>aussi capable que toute autre </a:t>
                      </a:r>
                    </a:p>
                    <a:p>
                      <a:pPr>
                        <a:lnSpc>
                          <a:spcPct val="107000"/>
                        </a:lnSpc>
                        <a:spcAft>
                          <a:spcPts val="0"/>
                        </a:spcAft>
                      </a:pPr>
                      <a:r>
                        <a:rPr lang="fr-FR" sz="1400" dirty="0">
                          <a:effectLst/>
                        </a:rPr>
                        <a:t>                personne.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br>
                        <a:rPr lang="fr-FR" sz="1400" dirty="0">
                          <a:effectLst/>
                        </a:rPr>
                      </a:br>
                      <a:endParaRPr lang="fr-FR" sz="1400" dirty="0">
                        <a:effectLst/>
                      </a:endParaRPr>
                    </a:p>
                    <a:p>
                      <a:pPr>
                        <a:lnSpc>
                          <a:spcPct val="107000"/>
                        </a:lnSpc>
                        <a:spcAft>
                          <a:spcPts val="0"/>
                        </a:spcAft>
                      </a:pPr>
                      <a:r>
                        <a:rPr lang="fr-FR" sz="1400" dirty="0">
                          <a:effectLst/>
                        </a:rPr>
                        <a:t>- L’insertion des personnes en situation de handicap dans le monde du travail est aujourd’hui une réalité</a:t>
                      </a:r>
                    </a:p>
                    <a:p>
                      <a:pPr>
                        <a:lnSpc>
                          <a:spcPct val="107000"/>
                        </a:lnSpc>
                        <a:spcAft>
                          <a:spcPts val="0"/>
                        </a:spcAft>
                      </a:pPr>
                      <a:r>
                        <a:rPr lang="fr-FR" sz="1400" dirty="0">
                          <a:effectLst/>
                        </a:rPr>
                        <a:t> </a:t>
                      </a:r>
                    </a:p>
                    <a:p>
                      <a:pPr>
                        <a:lnSpc>
                          <a:spcPct val="107000"/>
                        </a:lnSpc>
                        <a:spcAft>
                          <a:spcPts val="0"/>
                        </a:spcAft>
                      </a:pPr>
                      <a:r>
                        <a:rPr lang="fr-FR" sz="1400" dirty="0">
                          <a:effectLst/>
                        </a:rPr>
                        <a:t>- Changer le regard de la société</a:t>
                      </a:r>
                    </a:p>
                    <a:p>
                      <a:pPr>
                        <a:lnSpc>
                          <a:spcPct val="107000"/>
                        </a:lnSpc>
                        <a:spcAft>
                          <a:spcPts val="0"/>
                        </a:spcAft>
                      </a:pPr>
                      <a:r>
                        <a:rPr lang="fr-FR" sz="1400" dirty="0">
                          <a:effectLst/>
                        </a:rPr>
                        <a:t> </a:t>
                      </a:r>
                    </a:p>
                    <a:p>
                      <a:pPr>
                        <a:lnSpc>
                          <a:spcPct val="107000"/>
                        </a:lnSpc>
                        <a:spcAft>
                          <a:spcPts val="0"/>
                        </a:spcAft>
                      </a:pPr>
                      <a:r>
                        <a:rPr lang="fr-FR" sz="1400" dirty="0">
                          <a:effectLst/>
                        </a:rPr>
                        <a:t>- Démontrer que les personnes</a:t>
                      </a:r>
                      <a:r>
                        <a:rPr lang="fr-FR" sz="1400" baseline="0" dirty="0">
                          <a:effectLst/>
                        </a:rPr>
                        <a:t> porteuse</a:t>
                      </a:r>
                      <a:r>
                        <a:rPr lang="fr-FR" sz="1400" dirty="0">
                          <a:effectLst/>
                        </a:rPr>
                        <a:t>s d’un handicap sont aussi capables de travailler</a:t>
                      </a:r>
                    </a:p>
                    <a:p>
                      <a:pPr>
                        <a:lnSpc>
                          <a:spcPct val="107000"/>
                        </a:lnSpc>
                        <a:spcAft>
                          <a:spcPts val="0"/>
                        </a:spcAft>
                      </a:pPr>
                      <a:r>
                        <a:rPr lang="fr-FR" sz="1400" dirty="0">
                          <a:effectLst/>
                        </a:rPr>
                        <a:t> </a:t>
                      </a:r>
                    </a:p>
                    <a:p>
                      <a:pPr>
                        <a:lnSpc>
                          <a:spcPct val="107000"/>
                        </a:lnSpc>
                        <a:spcAft>
                          <a:spcPts val="0"/>
                        </a:spcAft>
                      </a:pPr>
                      <a:r>
                        <a:rPr lang="fr-FR" sz="1400" dirty="0">
                          <a:effectLst/>
                        </a:rPr>
                        <a:t> </a:t>
                      </a:r>
                    </a:p>
                    <a:p>
                      <a:pPr>
                        <a:lnSpc>
                          <a:spcPct val="107000"/>
                        </a:lnSpc>
                        <a:spcAft>
                          <a:spcPts val="0"/>
                        </a:spcAft>
                      </a:pPr>
                      <a:r>
                        <a:rPr lang="fr-FR" sz="1400" dirty="0">
                          <a:effectLst/>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211477">
                <a:tc>
                  <a:txBody>
                    <a:bodyPr/>
                    <a:lstStyle/>
                    <a:p>
                      <a:pPr>
                        <a:lnSpc>
                          <a:spcPct val="107000"/>
                        </a:lnSpc>
                        <a:spcAft>
                          <a:spcPts val="0"/>
                        </a:spcAft>
                      </a:pPr>
                      <a:r>
                        <a:rPr lang="fr-FR" sz="1400">
                          <a:effectLst/>
                        </a:rPr>
                        <a:t>- La présidente de la fondation</a:t>
                      </a:r>
                      <a:endParaRPr lang="fr-FR"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400" dirty="0">
                          <a:effectLst/>
                        </a:rPr>
                        <a:t>- la présidente explique :</a:t>
                      </a:r>
                    </a:p>
                    <a:p>
                      <a:pPr>
                        <a:lnSpc>
                          <a:spcPct val="107000"/>
                        </a:lnSpc>
                        <a:spcAft>
                          <a:spcPts val="0"/>
                        </a:spcAft>
                      </a:pPr>
                      <a:r>
                        <a:rPr lang="fr-FR" sz="1400" dirty="0">
                          <a:effectLst/>
                        </a:rPr>
                        <a:t>→ Que tout a été fait pour former et embaucher ces personnes.</a:t>
                      </a:r>
                    </a:p>
                    <a:p>
                      <a:pPr>
                        <a:lnSpc>
                          <a:spcPct val="107000"/>
                        </a:lnSpc>
                        <a:spcAft>
                          <a:spcPts val="0"/>
                        </a:spcAft>
                      </a:pPr>
                      <a:r>
                        <a:rPr lang="fr-FR" sz="1400" dirty="0">
                          <a:effectLst/>
                        </a:rPr>
                        <a:t>→ Que 5 personnes travaillent actuellement en salle et cuisine</a:t>
                      </a:r>
                    </a:p>
                    <a:p>
                      <a:pPr>
                        <a:lnSpc>
                          <a:spcPct val="107000"/>
                        </a:lnSpc>
                        <a:spcAft>
                          <a:spcPts val="0"/>
                        </a:spcAft>
                      </a:pPr>
                      <a:r>
                        <a:rPr lang="fr-FR" sz="1400" dirty="0">
                          <a:effectLst/>
                        </a:rPr>
                        <a:t>- Autre chiffre donné par la journaliste : 20 autres personnes</a:t>
                      </a:r>
                    </a:p>
                    <a:p>
                      <a:pPr>
                        <a:lnSpc>
                          <a:spcPct val="107000"/>
                        </a:lnSpc>
                        <a:spcAft>
                          <a:spcPts val="0"/>
                        </a:spcAft>
                      </a:pPr>
                      <a:r>
                        <a:rPr lang="fr-FR" sz="1400" dirty="0">
                          <a:effectLst/>
                        </a:rPr>
                        <a:t>vont pouvoir travailler sur une chaîne mécanisée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a:lnSpc>
                          <a:spcPct val="107000"/>
                        </a:lnSpc>
                        <a:spcAft>
                          <a:spcPts val="0"/>
                        </a:spcAft>
                      </a:pPr>
                      <a:r>
                        <a:rPr lang="fr-FR" sz="1400" dirty="0">
                          <a:effectLst/>
                        </a:rPr>
                        <a:t> </a:t>
                      </a:r>
                    </a:p>
                    <a:p>
                      <a:pPr>
                        <a:lnSpc>
                          <a:spcPct val="107000"/>
                        </a:lnSpc>
                        <a:spcAft>
                          <a:spcPts val="0"/>
                        </a:spcAft>
                      </a:pPr>
                      <a:r>
                        <a:rPr lang="fr-FR" sz="1400" dirty="0">
                          <a:effectLst/>
                        </a:rPr>
                        <a:t>- Ce type d’initiative peut permettre aux personnes en situation de handicap d’ accéder à leur indépendance économique (malgré la crise) et familiale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1616321">
                <a:tc>
                  <a:txBody>
                    <a:bodyPr/>
                    <a:lstStyle/>
                    <a:p>
                      <a:pPr>
                        <a:lnSpc>
                          <a:spcPct val="107000"/>
                        </a:lnSpc>
                        <a:spcAft>
                          <a:spcPts val="0"/>
                        </a:spcAft>
                      </a:pPr>
                      <a:r>
                        <a:rPr lang="fr-FR" sz="1400" dirty="0">
                          <a:effectLst/>
                        </a:rPr>
                        <a:t>- La présidente de la Com. Autonome de Madrid : Esperanza</a:t>
                      </a:r>
                      <a:r>
                        <a:rPr lang="fr-FR" sz="1400" baseline="0" dirty="0">
                          <a:effectLst/>
                        </a:rPr>
                        <a:t> Aguirre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400" dirty="0">
                          <a:effectLst/>
                        </a:rPr>
                        <a:t>- La présidente :</a:t>
                      </a:r>
                    </a:p>
                    <a:p>
                      <a:pPr>
                        <a:lnSpc>
                          <a:spcPct val="107000"/>
                        </a:lnSpc>
                        <a:spcAft>
                          <a:spcPts val="0"/>
                        </a:spcAft>
                      </a:pPr>
                      <a:r>
                        <a:rPr lang="fr-FR" sz="1400" dirty="0">
                          <a:effectLst/>
                        </a:rPr>
                        <a:t>→ A visité les installations</a:t>
                      </a:r>
                    </a:p>
                    <a:p>
                      <a:pPr>
                        <a:lnSpc>
                          <a:spcPct val="107000"/>
                        </a:lnSpc>
                        <a:spcAft>
                          <a:spcPts val="0"/>
                        </a:spcAft>
                      </a:pPr>
                      <a:r>
                        <a:rPr lang="fr-FR" sz="1400" dirty="0">
                          <a:effectLst/>
                        </a:rPr>
                        <a:t>→ Dit qu’ils vont continuer à investir</a:t>
                      </a:r>
                    </a:p>
                    <a:p>
                      <a:pPr>
                        <a:lnSpc>
                          <a:spcPct val="107000"/>
                        </a:lnSpc>
                        <a:spcAft>
                          <a:spcPts val="0"/>
                        </a:spcAft>
                      </a:pPr>
                      <a:r>
                        <a:rPr lang="fr-FR" sz="1400" dirty="0">
                          <a:effectLst/>
                        </a:rPr>
                        <a:t>→ Précise le nombre de centres de soutien aux personnes handicapées dans la région de Madrid = 78</a:t>
                      </a:r>
                    </a:p>
                    <a:p>
                      <a:pPr>
                        <a:lnSpc>
                          <a:spcPct val="107000"/>
                        </a:lnSpc>
                        <a:spcAft>
                          <a:spcPts val="0"/>
                        </a:spcAft>
                      </a:pPr>
                      <a:r>
                        <a:rPr lang="fr-FR" sz="1400" dirty="0">
                          <a:effectLst/>
                        </a:rPr>
                        <a:t>→ Rappelle que chaque année plus de 5.700 places de formation sont offertes</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fr-F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36749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518" y="0"/>
            <a:ext cx="11044517" cy="6239434"/>
          </a:xfrm>
          <a:prstGeom prst="rect">
            <a:avLst/>
          </a:prstGeom>
        </p:spPr>
      </p:pic>
      <p:sp>
        <p:nvSpPr>
          <p:cNvPr id="4" name="Rectangle 3"/>
          <p:cNvSpPr/>
          <p:nvPr/>
        </p:nvSpPr>
        <p:spPr>
          <a:xfrm>
            <a:off x="8040029" y="6488668"/>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1615851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304800"/>
            <a:ext cx="10049512" cy="5805714"/>
          </a:xfrm>
          <a:prstGeom prst="rect">
            <a:avLst/>
          </a:prstGeom>
        </p:spPr>
      </p:pic>
      <p:sp>
        <p:nvSpPr>
          <p:cNvPr id="3" name="Rectangle 2"/>
          <p:cNvSpPr/>
          <p:nvPr/>
        </p:nvSpPr>
        <p:spPr>
          <a:xfrm>
            <a:off x="7986240" y="6328192"/>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2177141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5772" y="145143"/>
            <a:ext cx="11698514" cy="5862751"/>
          </a:xfrm>
          <a:prstGeom prst="rect">
            <a:avLst/>
          </a:prstGeom>
        </p:spPr>
      </p:pic>
    </p:spTree>
    <p:extLst>
      <p:ext uri="{BB962C8B-B14F-4D97-AF65-F5344CB8AC3E}">
        <p14:creationId xmlns:p14="http://schemas.microsoft.com/office/powerpoint/2010/main" val="2968086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2335252813"/>
              </p:ext>
            </p:extLst>
          </p:nvPr>
        </p:nvGraphicFramePr>
        <p:xfrm>
          <a:off x="315306" y="126124"/>
          <a:ext cx="11682252" cy="6821538"/>
        </p:xfrm>
        <a:graphic>
          <a:graphicData uri="http://schemas.openxmlformats.org/drawingml/2006/table">
            <a:tbl>
              <a:tblPr firstRow="1" firstCol="1" bandRow="1">
                <a:tableStyleId>{5C22544A-7EE6-4342-B048-85BDC9FD1C3A}</a:tableStyleId>
              </a:tblPr>
              <a:tblGrid>
                <a:gridCol w="2920563">
                  <a:extLst>
                    <a:ext uri="{9D8B030D-6E8A-4147-A177-3AD203B41FA5}">
                      <a16:colId xmlns:a16="http://schemas.microsoft.com/office/drawing/2014/main" val="2647344737"/>
                    </a:ext>
                  </a:extLst>
                </a:gridCol>
                <a:gridCol w="2920563">
                  <a:extLst>
                    <a:ext uri="{9D8B030D-6E8A-4147-A177-3AD203B41FA5}">
                      <a16:colId xmlns:a16="http://schemas.microsoft.com/office/drawing/2014/main" val="3673745066"/>
                    </a:ext>
                  </a:extLst>
                </a:gridCol>
                <a:gridCol w="2920563">
                  <a:extLst>
                    <a:ext uri="{9D8B030D-6E8A-4147-A177-3AD203B41FA5}">
                      <a16:colId xmlns:a16="http://schemas.microsoft.com/office/drawing/2014/main" val="872061055"/>
                    </a:ext>
                  </a:extLst>
                </a:gridCol>
                <a:gridCol w="2920563">
                  <a:extLst>
                    <a:ext uri="{9D8B030D-6E8A-4147-A177-3AD203B41FA5}">
                      <a16:colId xmlns:a16="http://schemas.microsoft.com/office/drawing/2014/main" val="2439974895"/>
                    </a:ext>
                  </a:extLst>
                </a:gridCol>
              </a:tblGrid>
              <a:tr h="954024">
                <a:tc>
                  <a:txBody>
                    <a:bodyPr/>
                    <a:lstStyle/>
                    <a:p>
                      <a:pPr algn="ctr">
                        <a:lnSpc>
                          <a:spcPct val="107000"/>
                        </a:lnSpc>
                        <a:spcAft>
                          <a:spcPts val="0"/>
                        </a:spcAft>
                      </a:pPr>
                      <a:r>
                        <a:rPr lang="fr-FR" sz="1400" dirty="0">
                          <a:effectLst/>
                        </a:rPr>
                        <a:t>Identification du contexte ou de la situation d’énonciation</a:t>
                      </a:r>
                      <a:endParaRPr lang="fr-FR" sz="1800" dirty="0">
                        <a:effectLst/>
                      </a:endParaRPr>
                    </a:p>
                    <a:p>
                      <a:pPr algn="ctr">
                        <a:lnSpc>
                          <a:spcPct val="107000"/>
                        </a:lnSpc>
                        <a:spcAft>
                          <a:spcPts val="0"/>
                        </a:spcAft>
                      </a:pPr>
                      <a:r>
                        <a:rPr lang="fr-FR" sz="1400" dirty="0">
                          <a:effectLst/>
                        </a:rPr>
                        <a:t>Qui parle ? D’où ?</a:t>
                      </a:r>
                      <a:endParaRPr lang="fr-FR" sz="1800" dirty="0">
                        <a:effectLst/>
                      </a:endParaRPr>
                    </a:p>
                    <a:p>
                      <a:pPr algn="ctr">
                        <a:lnSpc>
                          <a:spcPct val="107000"/>
                        </a:lnSpc>
                        <a:spcAft>
                          <a:spcPts val="0"/>
                        </a:spcAft>
                      </a:pPr>
                      <a:r>
                        <a:rPr lang="fr-FR" sz="1400" dirty="0">
                          <a:effectLst/>
                        </a:rPr>
                        <a:t>À qui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199" marR="57199" marT="0" marB="0"/>
                </a:tc>
                <a:tc>
                  <a:txBody>
                    <a:bodyPr/>
                    <a:lstStyle/>
                    <a:p>
                      <a:pPr algn="ctr">
                        <a:lnSpc>
                          <a:spcPct val="107000"/>
                        </a:lnSpc>
                        <a:spcAft>
                          <a:spcPts val="0"/>
                        </a:spcAft>
                      </a:pPr>
                      <a:r>
                        <a:rPr lang="fr-FR" sz="1600" dirty="0">
                          <a:effectLst/>
                        </a:rPr>
                        <a:t>Identification des réseaux de sens</a:t>
                      </a:r>
                      <a:endParaRPr lang="fr-FR" sz="2000" dirty="0">
                        <a:effectLst/>
                      </a:endParaRPr>
                    </a:p>
                    <a:p>
                      <a:pPr algn="ctr">
                        <a:lnSpc>
                          <a:spcPct val="107000"/>
                        </a:lnSpc>
                        <a:spcAft>
                          <a:spcPts val="0"/>
                        </a:spcAft>
                      </a:pPr>
                      <a:r>
                        <a:rPr lang="fr-FR" sz="1600" dirty="0">
                          <a:effectLst/>
                        </a:rPr>
                        <a:t>Structure d’ensemble, enchaînement cohérence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199" marR="57199" marT="0" marB="0"/>
                </a:tc>
                <a:tc>
                  <a:txBody>
                    <a:bodyPr/>
                    <a:lstStyle/>
                    <a:p>
                      <a:pPr algn="ctr">
                        <a:lnSpc>
                          <a:spcPct val="107000"/>
                        </a:lnSpc>
                        <a:spcAft>
                          <a:spcPts val="0"/>
                        </a:spcAft>
                      </a:pPr>
                      <a:r>
                        <a:rPr lang="fr-FR" sz="1600" dirty="0">
                          <a:effectLst/>
                        </a:rPr>
                        <a:t>Identification des stratégies de communication</a:t>
                      </a:r>
                      <a:endParaRPr lang="fr-FR" sz="2000" dirty="0">
                        <a:effectLst/>
                      </a:endParaRPr>
                    </a:p>
                    <a:p>
                      <a:pPr algn="ctr">
                        <a:lnSpc>
                          <a:spcPct val="107000"/>
                        </a:lnSpc>
                        <a:spcAft>
                          <a:spcPts val="0"/>
                        </a:spcAft>
                      </a:pPr>
                      <a:r>
                        <a:rPr lang="fr-FR" sz="1600" dirty="0">
                          <a:effectLst/>
                        </a:rPr>
                        <a:t>Visée, portée, intention</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199" marR="57199" marT="0" marB="0"/>
                </a:tc>
                <a:tc>
                  <a:txBody>
                    <a:bodyPr/>
                    <a:lstStyle/>
                    <a:p>
                      <a:pPr algn="ctr">
                        <a:lnSpc>
                          <a:spcPct val="107000"/>
                        </a:lnSpc>
                        <a:spcAft>
                          <a:spcPts val="0"/>
                        </a:spcAft>
                      </a:pPr>
                      <a:r>
                        <a:rPr lang="fr-FR" sz="1600" dirty="0">
                          <a:effectLst/>
                        </a:rPr>
                        <a:t>Score total et proposition de note</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199" marR="57199" marT="0" marB="0"/>
                </a:tc>
                <a:extLst>
                  <a:ext uri="{0D108BD9-81ED-4DB2-BD59-A6C34878D82A}">
                    <a16:rowId xmlns:a16="http://schemas.microsoft.com/office/drawing/2014/main" val="3765023896"/>
                  </a:ext>
                </a:extLst>
              </a:tr>
              <a:tr h="5777852">
                <a:tc>
                  <a:txBody>
                    <a:bodyPr/>
                    <a:lstStyle/>
                    <a:p>
                      <a:pPr>
                        <a:lnSpc>
                          <a:spcPct val="107000"/>
                        </a:lnSpc>
                        <a:spcAft>
                          <a:spcPts val="0"/>
                        </a:spcAft>
                      </a:pPr>
                      <a:r>
                        <a:rPr lang="fr-FR" sz="1600" dirty="0">
                          <a:effectLst/>
                        </a:rPr>
                        <a:t>L’élève identifie le thème, les personnes : « Le document est une vidéo qui parle des personnes handicapées mentales" </a:t>
                      </a:r>
                      <a:endParaRPr lang="fr-FR" sz="2000" dirty="0">
                        <a:effectLst/>
                      </a:endParaRPr>
                    </a:p>
                    <a:p>
                      <a:pPr>
                        <a:lnSpc>
                          <a:spcPct val="107000"/>
                        </a:lnSpc>
                        <a:spcAft>
                          <a:spcPts val="0"/>
                        </a:spcAft>
                      </a:pPr>
                      <a:r>
                        <a:rPr lang="fr-FR" sz="1600" dirty="0">
                          <a:effectLst/>
                        </a:rPr>
                        <a:t>Informations de niveau A2.</a:t>
                      </a:r>
                      <a:endParaRPr lang="fr-FR" sz="2000" dirty="0">
                        <a:effectLst/>
                      </a:endParaRPr>
                    </a:p>
                    <a:p>
                      <a:pPr>
                        <a:lnSpc>
                          <a:spcPct val="107000"/>
                        </a:lnSpc>
                        <a:spcAft>
                          <a:spcPts val="0"/>
                        </a:spcAft>
                      </a:pPr>
                      <a:r>
                        <a:rPr lang="fr-FR" sz="1600" dirty="0">
                          <a:effectLst/>
                        </a:rPr>
                        <a:t> </a:t>
                      </a:r>
                      <a:endParaRPr lang="fr-FR" sz="2000" dirty="0">
                        <a:effectLst/>
                      </a:endParaRPr>
                    </a:p>
                    <a:p>
                      <a:pPr>
                        <a:lnSpc>
                          <a:spcPct val="107000"/>
                        </a:lnSpc>
                        <a:spcAft>
                          <a:spcPts val="0"/>
                        </a:spcAft>
                      </a:pPr>
                      <a:r>
                        <a:rPr lang="fr-FR" sz="1600" dirty="0">
                          <a:effectLst/>
                        </a:rPr>
                        <a:t>L'élève relève : "la Commune </a:t>
                      </a:r>
                      <a:r>
                        <a:rPr lang="fr-FR" sz="1600">
                          <a:effectLst/>
                        </a:rPr>
                        <a:t>de Madrid </a:t>
                      </a:r>
                      <a:r>
                        <a:rPr lang="fr-FR" sz="1600" dirty="0">
                          <a:effectLst/>
                        </a:rPr>
                        <a:t>a pris part à ce programme" </a:t>
                      </a:r>
                      <a:endParaRPr lang="fr-FR" sz="2000" dirty="0">
                        <a:effectLst/>
                      </a:endParaRPr>
                    </a:p>
                    <a:p>
                      <a:pPr>
                        <a:lnSpc>
                          <a:spcPct val="107000"/>
                        </a:lnSpc>
                        <a:spcAft>
                          <a:spcPts val="0"/>
                        </a:spcAft>
                      </a:pPr>
                      <a:r>
                        <a:rPr lang="fr-FR" sz="1600" dirty="0">
                          <a:effectLst/>
                        </a:rPr>
                        <a:t>Informations de niveau pré A1</a:t>
                      </a:r>
                      <a:endParaRPr lang="fr-FR" sz="2000" dirty="0">
                        <a:effectLst/>
                      </a:endParaRPr>
                    </a:p>
                    <a:p>
                      <a:pPr>
                        <a:lnSpc>
                          <a:spcPct val="107000"/>
                        </a:lnSpc>
                        <a:spcAft>
                          <a:spcPts val="0"/>
                        </a:spcAft>
                      </a:pPr>
                      <a:r>
                        <a:rPr lang="fr-FR" sz="1600" dirty="0">
                          <a:effectLst/>
                        </a:rPr>
                        <a:t> </a:t>
                      </a:r>
                      <a:endParaRPr lang="fr-FR" sz="2000" dirty="0">
                        <a:effectLst/>
                      </a:endParaRPr>
                    </a:p>
                    <a:p>
                      <a:pPr>
                        <a:lnSpc>
                          <a:spcPct val="107000"/>
                        </a:lnSpc>
                        <a:spcAft>
                          <a:spcPts val="0"/>
                        </a:spcAft>
                      </a:pPr>
                      <a:r>
                        <a:rPr lang="fr-FR" sz="1600" dirty="0">
                          <a:effectLst/>
                        </a:rPr>
                        <a:t>« la présidente de la commune </a:t>
                      </a:r>
                      <a:r>
                        <a:rPr lang="fr-FR" sz="1600">
                          <a:effectLst/>
                        </a:rPr>
                        <a:t>de Madrid</a:t>
                      </a:r>
                      <a:r>
                        <a:rPr lang="fr-FR" sz="1600" dirty="0">
                          <a:effectLst/>
                        </a:rPr>
                        <a:t> a fait un discours».</a:t>
                      </a:r>
                      <a:endParaRPr lang="fr-FR" sz="2000" dirty="0">
                        <a:effectLst/>
                      </a:endParaRPr>
                    </a:p>
                    <a:p>
                      <a:pPr>
                        <a:lnSpc>
                          <a:spcPct val="107000"/>
                        </a:lnSpc>
                        <a:spcAft>
                          <a:spcPts val="0"/>
                        </a:spcAft>
                      </a:pPr>
                      <a:r>
                        <a:rPr lang="fr-FR" sz="1600" dirty="0">
                          <a:effectLst/>
                        </a:rPr>
                        <a:t> ( Donnée écrite sur la vidéo)</a:t>
                      </a:r>
                      <a:endParaRPr lang="fr-FR" sz="2000" dirty="0">
                        <a:effectLst/>
                      </a:endParaRPr>
                    </a:p>
                    <a:p>
                      <a:pPr>
                        <a:lnSpc>
                          <a:spcPct val="107000"/>
                        </a:lnSpc>
                        <a:spcAft>
                          <a:spcPts val="0"/>
                        </a:spcAft>
                      </a:pPr>
                      <a:r>
                        <a:rPr lang="fr-FR" sz="1600" dirty="0">
                          <a:effectLst/>
                        </a:rPr>
                        <a:t>Informations de niveau A1.</a:t>
                      </a:r>
                      <a:endParaRPr lang="fr-FR" sz="2000" dirty="0">
                        <a:effectLst/>
                      </a:endParaRPr>
                    </a:p>
                    <a:p>
                      <a:pPr>
                        <a:lnSpc>
                          <a:spcPct val="107000"/>
                        </a:lnSpc>
                        <a:spcAft>
                          <a:spcPts val="0"/>
                        </a:spcAft>
                      </a:pPr>
                      <a:r>
                        <a:rPr lang="fr-FR" sz="1600" dirty="0">
                          <a:effectLst/>
                        </a:rPr>
                        <a:t> </a:t>
                      </a:r>
                      <a:endParaRPr lang="fr-FR" sz="2000" dirty="0">
                        <a:effectLst/>
                      </a:endParaRPr>
                    </a:p>
                    <a:p>
                      <a:pPr>
                        <a:lnSpc>
                          <a:spcPct val="107000"/>
                        </a:lnSpc>
                        <a:spcAft>
                          <a:spcPts val="0"/>
                        </a:spcAft>
                      </a:pPr>
                      <a:r>
                        <a:rPr lang="fr-FR" sz="1600" dirty="0">
                          <a:effectLst/>
                        </a:rPr>
                        <a:t>L’élève </a:t>
                      </a:r>
                      <a:r>
                        <a:rPr lang="fr-FR" sz="1600" u="sng" dirty="0">
                          <a:effectLst/>
                        </a:rPr>
                        <a:t>relève des informations simples et les articule en partie</a:t>
                      </a:r>
                      <a:r>
                        <a:rPr lang="fr-FR" sz="1600" dirty="0">
                          <a:effectLst/>
                        </a:rPr>
                        <a:t> les unes aux autres. </a:t>
                      </a:r>
                      <a:endParaRPr lang="fr-FR" sz="2000" dirty="0">
                        <a:effectLst/>
                      </a:endParaRPr>
                    </a:p>
                    <a:p>
                      <a:pPr>
                        <a:lnSpc>
                          <a:spcPct val="107000"/>
                        </a:lnSpc>
                        <a:spcAft>
                          <a:spcPts val="0"/>
                        </a:spcAft>
                      </a:pPr>
                      <a:r>
                        <a:rPr lang="fr-FR" sz="1600" dirty="0">
                          <a:effectLst/>
                        </a:rPr>
                        <a:t>(Points score 3 )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199" marR="57199" marT="0" marB="0"/>
                </a:tc>
                <a:tc>
                  <a:txBody>
                    <a:bodyPr/>
                    <a:lstStyle/>
                    <a:p>
                      <a:pPr>
                        <a:lnSpc>
                          <a:spcPct val="107000"/>
                        </a:lnSpc>
                        <a:spcAft>
                          <a:spcPts val="0"/>
                        </a:spcAft>
                      </a:pPr>
                      <a:r>
                        <a:rPr lang="fr-FR" sz="1600" dirty="0">
                          <a:effectLst/>
                        </a:rPr>
                        <a:t>L’élève identifie le sujet principal. </a:t>
                      </a:r>
                      <a:endParaRPr lang="fr-FR" sz="2000" dirty="0">
                        <a:effectLst/>
                      </a:endParaRPr>
                    </a:p>
                    <a:p>
                      <a:pPr>
                        <a:lnSpc>
                          <a:spcPct val="107000"/>
                        </a:lnSpc>
                        <a:spcAft>
                          <a:spcPts val="0"/>
                        </a:spcAft>
                      </a:pPr>
                      <a:r>
                        <a:rPr lang="fr-FR" sz="1600" dirty="0">
                          <a:effectLst/>
                        </a:rPr>
                        <a:t>Informations de niveau A2.</a:t>
                      </a:r>
                      <a:endParaRPr lang="fr-FR" sz="2000" dirty="0">
                        <a:effectLst/>
                      </a:endParaRPr>
                    </a:p>
                    <a:p>
                      <a:pPr>
                        <a:lnSpc>
                          <a:spcPct val="107000"/>
                        </a:lnSpc>
                        <a:spcAft>
                          <a:spcPts val="0"/>
                        </a:spcAft>
                      </a:pPr>
                      <a:r>
                        <a:rPr lang="fr-FR" sz="1600" u="none" strike="noStrike" dirty="0">
                          <a:effectLst/>
                        </a:rPr>
                        <a:t> </a:t>
                      </a:r>
                      <a:endParaRPr lang="fr-FR" sz="2000" dirty="0">
                        <a:effectLst/>
                      </a:endParaRPr>
                    </a:p>
                    <a:p>
                      <a:pPr>
                        <a:lnSpc>
                          <a:spcPct val="107000"/>
                        </a:lnSpc>
                        <a:spcAft>
                          <a:spcPts val="0"/>
                        </a:spcAft>
                      </a:pPr>
                      <a:r>
                        <a:rPr lang="fr-FR" sz="1600" dirty="0">
                          <a:effectLst/>
                        </a:rPr>
                        <a:t> </a:t>
                      </a:r>
                      <a:endParaRPr lang="fr-FR" sz="2000" dirty="0">
                        <a:effectLst/>
                      </a:endParaRPr>
                    </a:p>
                    <a:p>
                      <a:pPr>
                        <a:lnSpc>
                          <a:spcPct val="107000"/>
                        </a:lnSpc>
                        <a:spcAft>
                          <a:spcPts val="0"/>
                        </a:spcAft>
                      </a:pPr>
                      <a:r>
                        <a:rPr lang="fr-FR" sz="1600" dirty="0">
                          <a:effectLst/>
                        </a:rPr>
                        <a:t>L'élève relève, sans établir de liens  cohérents, que des formations ont été mises en place.</a:t>
                      </a:r>
                      <a:endParaRPr lang="fr-FR" sz="2000" dirty="0">
                        <a:effectLst/>
                      </a:endParaRPr>
                    </a:p>
                    <a:p>
                      <a:pPr>
                        <a:lnSpc>
                          <a:spcPct val="107000"/>
                        </a:lnSpc>
                        <a:spcAft>
                          <a:spcPts val="0"/>
                        </a:spcAft>
                      </a:pPr>
                      <a:r>
                        <a:rPr lang="fr-FR" sz="1600" dirty="0">
                          <a:effectLst/>
                        </a:rPr>
                        <a:t>Il indique que la présidente a fait un discours -cette information est isolée </a:t>
                      </a:r>
                      <a:endParaRPr lang="fr-FR" sz="2000" dirty="0">
                        <a:effectLst/>
                      </a:endParaRPr>
                    </a:p>
                    <a:p>
                      <a:pPr>
                        <a:lnSpc>
                          <a:spcPct val="107000"/>
                        </a:lnSpc>
                        <a:spcAft>
                          <a:spcPts val="0"/>
                        </a:spcAft>
                      </a:pPr>
                      <a:r>
                        <a:rPr lang="fr-FR" sz="1600" dirty="0">
                          <a:effectLst/>
                        </a:rPr>
                        <a:t>et pas exploitée-.</a:t>
                      </a:r>
                      <a:endParaRPr lang="fr-FR" sz="2000" dirty="0">
                        <a:effectLst/>
                      </a:endParaRPr>
                    </a:p>
                    <a:p>
                      <a:pPr>
                        <a:lnSpc>
                          <a:spcPct val="107000"/>
                        </a:lnSpc>
                        <a:spcAft>
                          <a:spcPts val="0"/>
                        </a:spcAft>
                      </a:pPr>
                      <a:r>
                        <a:rPr lang="fr-FR" sz="1600" dirty="0">
                          <a:effectLst/>
                        </a:rPr>
                        <a:t> </a:t>
                      </a:r>
                      <a:endParaRPr lang="fr-FR" sz="2000" dirty="0">
                        <a:effectLst/>
                      </a:endParaRPr>
                    </a:p>
                    <a:p>
                      <a:pPr>
                        <a:lnSpc>
                          <a:spcPct val="107000"/>
                        </a:lnSpc>
                        <a:spcAft>
                          <a:spcPts val="0"/>
                        </a:spcAft>
                      </a:pPr>
                      <a:r>
                        <a:rPr lang="fr-FR" sz="1600" dirty="0">
                          <a:effectLst/>
                        </a:rPr>
                        <a:t>Informations de niveau  A1 vers A2.</a:t>
                      </a:r>
                      <a:endParaRPr lang="fr-FR" sz="2000" dirty="0">
                        <a:effectLst/>
                      </a:endParaRPr>
                    </a:p>
                    <a:p>
                      <a:pPr>
                        <a:lnSpc>
                          <a:spcPct val="107000"/>
                        </a:lnSpc>
                        <a:spcAft>
                          <a:spcPts val="0"/>
                        </a:spcAft>
                      </a:pPr>
                      <a:r>
                        <a:rPr lang="fr-FR" sz="1600" dirty="0">
                          <a:effectLst/>
                        </a:rPr>
                        <a:t>L’élève </a:t>
                      </a:r>
                      <a:r>
                        <a:rPr lang="fr-FR" sz="1600" u="sng" dirty="0">
                          <a:effectLst/>
                        </a:rPr>
                        <a:t>construit une amorce de compréhension</a:t>
                      </a:r>
                      <a:r>
                        <a:rPr lang="fr-FR" sz="1600" dirty="0">
                          <a:effectLst/>
                        </a:rPr>
                        <a:t> ; le compte rendu est court.</a:t>
                      </a:r>
                      <a:endParaRPr lang="fr-FR" sz="2000" dirty="0">
                        <a:effectLst/>
                      </a:endParaRPr>
                    </a:p>
                    <a:p>
                      <a:pPr>
                        <a:lnSpc>
                          <a:spcPct val="107000"/>
                        </a:lnSpc>
                        <a:spcAft>
                          <a:spcPts val="0"/>
                        </a:spcAft>
                      </a:pPr>
                      <a:r>
                        <a:rPr lang="fr-FR" sz="1600" dirty="0">
                          <a:effectLst/>
                        </a:rPr>
                        <a:t>(Points score 3+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199" marR="57199" marT="0" marB="0"/>
                </a:tc>
                <a:tc>
                  <a:txBody>
                    <a:bodyPr/>
                    <a:lstStyle/>
                    <a:p>
                      <a:pPr>
                        <a:lnSpc>
                          <a:spcPct val="107000"/>
                        </a:lnSpc>
                        <a:spcAft>
                          <a:spcPts val="0"/>
                        </a:spcAft>
                      </a:pPr>
                      <a:r>
                        <a:rPr lang="fr-FR" sz="1400" dirty="0">
                          <a:effectLst/>
                        </a:rPr>
                        <a:t>L’élève indique la nature du document, et l'intention « le programme a pour but d’ intégrer les handicapés dans le monde du travail »</a:t>
                      </a:r>
                      <a:endParaRPr lang="fr-FR" sz="1800" dirty="0">
                        <a:effectLst/>
                      </a:endParaRPr>
                    </a:p>
                    <a:p>
                      <a:pPr>
                        <a:lnSpc>
                          <a:spcPct val="107000"/>
                        </a:lnSpc>
                        <a:spcAft>
                          <a:spcPts val="0"/>
                        </a:spcAft>
                      </a:pPr>
                      <a:r>
                        <a:rPr lang="fr-FR" sz="1400" dirty="0">
                          <a:effectLst/>
                        </a:rPr>
                        <a:t>Informations de niveau A2.</a:t>
                      </a:r>
                      <a:endParaRPr lang="fr-FR" sz="1800" dirty="0">
                        <a:effectLst/>
                      </a:endParaRPr>
                    </a:p>
                    <a:p>
                      <a:pPr>
                        <a:lnSpc>
                          <a:spcPct val="107000"/>
                        </a:lnSpc>
                        <a:spcAft>
                          <a:spcPts val="0"/>
                        </a:spcAft>
                      </a:pPr>
                      <a:r>
                        <a:rPr lang="fr-FR" sz="1400" dirty="0">
                          <a:effectLst/>
                        </a:rPr>
                        <a:t> </a:t>
                      </a:r>
                      <a:endParaRPr lang="fr-FR" sz="1800" dirty="0">
                        <a:effectLst/>
                      </a:endParaRPr>
                    </a:p>
                    <a:p>
                      <a:pPr>
                        <a:lnSpc>
                          <a:spcPct val="107000"/>
                        </a:lnSpc>
                        <a:spcAft>
                          <a:spcPts val="0"/>
                        </a:spcAft>
                      </a:pPr>
                      <a:r>
                        <a:rPr lang="fr-FR" sz="1400" dirty="0">
                          <a:effectLst/>
                        </a:rPr>
                        <a:t>« Afin d’intégrer au mieux les handicapés mentaux dans le monde du travail, les des formations ont été mises en place. Pour sensibiliser d’avantage les gens la présidente de la commune de Madrid fait un discours »</a:t>
                      </a:r>
                      <a:endParaRPr lang="fr-FR" sz="1800" dirty="0">
                        <a:effectLst/>
                      </a:endParaRPr>
                    </a:p>
                    <a:p>
                      <a:pPr>
                        <a:lnSpc>
                          <a:spcPct val="107000"/>
                        </a:lnSpc>
                        <a:spcAft>
                          <a:spcPts val="0"/>
                        </a:spcAft>
                      </a:pPr>
                      <a:r>
                        <a:rPr lang="fr-FR" sz="1400" dirty="0">
                          <a:effectLst/>
                        </a:rPr>
                        <a:t>L'élève dit que la Communauté de Madrid prend part au programme et fait le lien entre les formations mises en place et l'accès au monde du travail pour les handicapés</a:t>
                      </a:r>
                      <a:endParaRPr lang="fr-FR" sz="1800" dirty="0">
                        <a:effectLst/>
                      </a:endParaRPr>
                    </a:p>
                    <a:p>
                      <a:pPr>
                        <a:lnSpc>
                          <a:spcPct val="107000"/>
                        </a:lnSpc>
                        <a:spcAft>
                          <a:spcPts val="0"/>
                        </a:spcAft>
                      </a:pPr>
                      <a:r>
                        <a:rPr lang="fr-FR" sz="1400" dirty="0">
                          <a:effectLst/>
                        </a:rPr>
                        <a:t>Informations de niveau A2.</a:t>
                      </a:r>
                      <a:endParaRPr lang="fr-FR" sz="1800" dirty="0">
                        <a:effectLst/>
                      </a:endParaRPr>
                    </a:p>
                    <a:p>
                      <a:pPr>
                        <a:lnSpc>
                          <a:spcPct val="107000"/>
                        </a:lnSpc>
                        <a:spcAft>
                          <a:spcPts val="0"/>
                        </a:spcAft>
                      </a:pPr>
                      <a:r>
                        <a:rPr lang="fr-FR" sz="1400" dirty="0">
                          <a:effectLst/>
                        </a:rPr>
                        <a:t> </a:t>
                      </a:r>
                      <a:endParaRPr lang="fr-FR" sz="1800" dirty="0">
                        <a:effectLst/>
                      </a:endParaRPr>
                    </a:p>
                    <a:p>
                      <a:pPr>
                        <a:lnSpc>
                          <a:spcPct val="107000"/>
                        </a:lnSpc>
                        <a:spcAft>
                          <a:spcPts val="0"/>
                        </a:spcAft>
                      </a:pPr>
                      <a:r>
                        <a:rPr lang="fr-FR" sz="1400" dirty="0">
                          <a:effectLst/>
                        </a:rPr>
                        <a:t>(Points score 5)</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7199" marR="57199" marT="0" marB="0"/>
                </a:tc>
                <a:tc>
                  <a:txBody>
                    <a:bodyPr/>
                    <a:lstStyle/>
                    <a:p>
                      <a:pPr>
                        <a:lnSpc>
                          <a:spcPct val="107000"/>
                        </a:lnSpc>
                        <a:spcAft>
                          <a:spcPts val="0"/>
                        </a:spcAft>
                      </a:pPr>
                      <a:r>
                        <a:rPr lang="fr-FR" sz="1800" dirty="0">
                          <a:effectLst/>
                        </a:rPr>
                        <a:t>Score :11</a:t>
                      </a:r>
                      <a:endParaRPr lang="fr-FR" sz="2400" dirty="0">
                        <a:effectLst/>
                      </a:endParaRPr>
                    </a:p>
                    <a:p>
                      <a:pPr>
                        <a:lnSpc>
                          <a:spcPct val="107000"/>
                        </a:lnSpc>
                        <a:spcAft>
                          <a:spcPts val="0"/>
                        </a:spcAft>
                      </a:pPr>
                      <a:r>
                        <a:rPr lang="fr-FR" sz="1800" dirty="0">
                          <a:effectLst/>
                        </a:rPr>
                        <a:t> </a:t>
                      </a:r>
                      <a:endParaRPr lang="fr-FR" sz="2400" dirty="0">
                        <a:effectLst/>
                      </a:endParaRPr>
                    </a:p>
                    <a:p>
                      <a:pPr>
                        <a:lnSpc>
                          <a:spcPct val="107000"/>
                        </a:lnSpc>
                        <a:spcAft>
                          <a:spcPts val="0"/>
                        </a:spcAft>
                      </a:pPr>
                      <a:r>
                        <a:rPr lang="fr-FR" sz="1800" dirty="0">
                          <a:effectLst/>
                        </a:rPr>
                        <a:t>Niveau de compétence</a:t>
                      </a:r>
                      <a:r>
                        <a:rPr lang="fr-FR" sz="1800">
                          <a:effectLst/>
                        </a:rPr>
                        <a:t> : A1</a:t>
                      </a:r>
                      <a:r>
                        <a:rPr lang="fr-FR" sz="1800" dirty="0">
                          <a:effectLst/>
                        </a:rPr>
                        <a:t>+</a:t>
                      </a:r>
                      <a:endParaRPr lang="fr-FR" sz="2400" dirty="0">
                        <a:effectLst/>
                      </a:endParaRPr>
                    </a:p>
                    <a:p>
                      <a:pPr>
                        <a:lnSpc>
                          <a:spcPct val="107000"/>
                        </a:lnSpc>
                        <a:spcAft>
                          <a:spcPts val="0"/>
                        </a:spcAft>
                      </a:pPr>
                      <a:r>
                        <a:rPr lang="fr-FR" sz="1800" dirty="0">
                          <a:effectLst/>
                        </a:rPr>
                        <a:t> </a:t>
                      </a:r>
                      <a:endParaRPr lang="fr-FR" sz="2400" dirty="0">
                        <a:effectLst/>
                      </a:endParaRPr>
                    </a:p>
                    <a:p>
                      <a:pPr>
                        <a:lnSpc>
                          <a:spcPct val="107000"/>
                        </a:lnSpc>
                        <a:spcAft>
                          <a:spcPts val="0"/>
                        </a:spcAft>
                      </a:pPr>
                      <a:r>
                        <a:rPr lang="fr-FR" sz="1800">
                          <a:effectLst/>
                        </a:rPr>
                        <a:t>Note comprise entre 11 et 13 </a:t>
                      </a:r>
                      <a:r>
                        <a:rPr lang="fr-FR" sz="1800" dirty="0">
                          <a:effectLst/>
                        </a:rPr>
                        <a:t> </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199" marR="57199" marT="0" marB="0"/>
                </a:tc>
                <a:extLst>
                  <a:ext uri="{0D108BD9-81ED-4DB2-BD59-A6C34878D82A}">
                    <a16:rowId xmlns:a16="http://schemas.microsoft.com/office/drawing/2014/main" val="842607050"/>
                  </a:ext>
                </a:extLst>
              </a:tr>
            </a:tbl>
          </a:graphicData>
        </a:graphic>
      </p:graphicFrame>
    </p:spTree>
    <p:extLst>
      <p:ext uri="{BB962C8B-B14F-4D97-AF65-F5344CB8AC3E}">
        <p14:creationId xmlns:p14="http://schemas.microsoft.com/office/powerpoint/2010/main" val="2357401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94657" y="2498725"/>
            <a:ext cx="10515600" cy="1325563"/>
          </a:xfrm>
        </p:spPr>
        <p:style>
          <a:lnRef idx="1">
            <a:schemeClr val="accent1"/>
          </a:lnRef>
          <a:fillRef idx="3">
            <a:schemeClr val="accent1"/>
          </a:fillRef>
          <a:effectRef idx="2">
            <a:schemeClr val="accent1"/>
          </a:effectRef>
          <a:fontRef idx="minor">
            <a:schemeClr val="lt1"/>
          </a:fontRef>
        </p:style>
        <p:txBody>
          <a:bodyPr/>
          <a:lstStyle/>
          <a:p>
            <a:pPr algn="ctr"/>
            <a:r>
              <a:rPr lang="fr-FR" dirty="0"/>
              <a:t>Expression écrite</a:t>
            </a:r>
          </a:p>
        </p:txBody>
      </p:sp>
      <p:sp>
        <p:nvSpPr>
          <p:cNvPr id="3" name="Rectangle 2"/>
          <p:cNvSpPr/>
          <p:nvPr/>
        </p:nvSpPr>
        <p:spPr>
          <a:xfrm>
            <a:off x="8022099" y="6292334"/>
            <a:ext cx="3749873" cy="369332"/>
          </a:xfrm>
          <a:prstGeom prst="rect">
            <a:avLst/>
          </a:prstGeom>
        </p:spPr>
        <p:txBody>
          <a:bodyPr wrap="none">
            <a:spAutoFit/>
          </a:bodyPr>
          <a:lstStyle/>
          <a:p>
            <a:pPr algn="r">
              <a:buClr>
                <a:srgbClr val="000000"/>
              </a:buClr>
              <a:buSzPct val="100000"/>
            </a:pPr>
            <a:r>
              <a:rPr lang="fr-FR" altLang="fr-FR" b="1" i="1" dirty="0">
                <a:solidFill>
                  <a:srgbClr val="0070C0"/>
                </a:solidFill>
              </a:rPr>
              <a:t>IA-IPR d’espagnol – Académie de Lille</a:t>
            </a:r>
          </a:p>
        </p:txBody>
      </p:sp>
    </p:spTree>
    <p:extLst>
      <p:ext uri="{BB962C8B-B14F-4D97-AF65-F5344CB8AC3E}">
        <p14:creationId xmlns:p14="http://schemas.microsoft.com/office/powerpoint/2010/main" val="130901518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649</TotalTime>
  <Words>2607</Words>
  <Application>Microsoft Office PowerPoint</Application>
  <PresentationFormat>Grand écran</PresentationFormat>
  <Paragraphs>175</Paragraphs>
  <Slides>15</Slides>
  <Notes>11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15</vt:i4>
      </vt:variant>
    </vt:vector>
  </HeadingPairs>
  <TitlesOfParts>
    <vt:vector size="20" baseType="lpstr">
      <vt:lpstr>Arial</vt:lpstr>
      <vt:lpstr>Calibri</vt:lpstr>
      <vt:lpstr>Calibri Light</vt:lpstr>
      <vt:lpstr>Wingdings</vt:lpstr>
      <vt:lpstr>Thème Office</vt:lpstr>
      <vt:lpstr>Appréhender les grilles par les copies test</vt:lpstr>
      <vt:lpstr>Tester 4 à 5 copies avant de commencer la correction. </vt:lpstr>
      <vt:lpstr>Compréhension de l’oral</vt:lpstr>
      <vt:lpstr>Présentation PowerPoint</vt:lpstr>
      <vt:lpstr>Présentation PowerPoint</vt:lpstr>
      <vt:lpstr>Présentation PowerPoint</vt:lpstr>
      <vt:lpstr>Présentation PowerPoint</vt:lpstr>
      <vt:lpstr>Présentation PowerPoint</vt:lpstr>
      <vt:lpstr>Expression écrite</vt:lpstr>
      <vt:lpstr>   Sujet d’écriture   </vt:lpstr>
      <vt:lpstr>Présentation PowerPoint</vt:lpstr>
      <vt:lpstr>Présentation PowerPoint</vt:lpstr>
      <vt:lpstr>Présentation PowerPoint</vt:lpstr>
      <vt:lpstr>Présentation PowerPoint</vt:lpstr>
      <vt:lpstr>Nous vous remercions pour votre attention.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Compréhension orale</dc:title>
  <dc:creator>Hewlett-Packard Company</dc:creator>
  <cp:lastModifiedBy>Hugo Cinet</cp:lastModifiedBy>
  <cp:revision>60</cp:revision>
  <dcterms:created xsi:type="dcterms:W3CDTF">2020-01-09T07:33:59Z</dcterms:created>
  <dcterms:modified xsi:type="dcterms:W3CDTF">2020-01-19T17:11:01Z</dcterms:modified>
</cp:coreProperties>
</file>