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40"/>
  </p:notesMasterIdLst>
  <p:sldIdLst>
    <p:sldId id="256" r:id="rId2"/>
    <p:sldId id="258" r:id="rId3"/>
    <p:sldId id="263" r:id="rId4"/>
    <p:sldId id="264" r:id="rId5"/>
    <p:sldId id="265" r:id="rId6"/>
    <p:sldId id="266" r:id="rId7"/>
    <p:sldId id="290" r:id="rId8"/>
    <p:sldId id="271" r:id="rId9"/>
    <p:sldId id="301" r:id="rId10"/>
    <p:sldId id="298" r:id="rId11"/>
    <p:sldId id="300" r:id="rId12"/>
    <p:sldId id="267" r:id="rId13"/>
    <p:sldId id="272" r:id="rId14"/>
    <p:sldId id="293" r:id="rId15"/>
    <p:sldId id="292" r:id="rId16"/>
    <p:sldId id="294" r:id="rId17"/>
    <p:sldId id="302" r:id="rId18"/>
    <p:sldId id="273" r:id="rId19"/>
    <p:sldId id="274" r:id="rId20"/>
    <p:sldId id="312" r:id="rId21"/>
    <p:sldId id="295" r:id="rId22"/>
    <p:sldId id="257" r:id="rId23"/>
    <p:sldId id="306" r:id="rId24"/>
    <p:sldId id="307" r:id="rId25"/>
    <p:sldId id="279" r:id="rId26"/>
    <p:sldId id="280" r:id="rId27"/>
    <p:sldId id="262" r:id="rId28"/>
    <p:sldId id="296" r:id="rId29"/>
    <p:sldId id="297" r:id="rId30"/>
    <p:sldId id="303" r:id="rId31"/>
    <p:sldId id="268" r:id="rId32"/>
    <p:sldId id="269" r:id="rId33"/>
    <p:sldId id="282" r:id="rId34"/>
    <p:sldId id="304" r:id="rId35"/>
    <p:sldId id="305" r:id="rId36"/>
    <p:sldId id="311" r:id="rId37"/>
    <p:sldId id="310" r:id="rId38"/>
    <p:sldId id="313" r:id="rId39"/>
  </p:sldIdLst>
  <p:sldSz cx="12192000" cy="6858000"/>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472C4"/>
    <a:srgbClr val="FF33CC"/>
    <a:srgbClr val="D60093"/>
    <a:srgbClr val="FF6600"/>
    <a:srgbClr val="CC9900"/>
    <a:srgbClr val="00CC99"/>
    <a:srgbClr val="FFCC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4" autoAdjust="0"/>
    <p:restoredTop sz="67153" autoAdjust="0"/>
  </p:normalViewPr>
  <p:slideViewPr>
    <p:cSldViewPr snapToGrid="0">
      <p:cViewPr varScale="1">
        <p:scale>
          <a:sx n="44" d="100"/>
          <a:sy n="44" d="100"/>
        </p:scale>
        <p:origin x="816"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6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fr-FR"/>
          </a:p>
        </p:txBody>
      </p:sp>
      <p:sp>
        <p:nvSpPr>
          <p:cNvPr id="3" name="Espace réservé de la date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CA51509C-4C69-4D67-8501-02FAE9231B03}" type="datetimeFigureOut">
              <a:rPr lang="fr-FR" smtClean="0"/>
              <a:pPr/>
              <a:t>19/01/2020</a:t>
            </a:fld>
            <a:endParaRPr lang="fr-FR"/>
          </a:p>
        </p:txBody>
      </p:sp>
      <p:sp>
        <p:nvSpPr>
          <p:cNvPr id="4" name="Espace réservé de l'image des diapositives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fr-FR"/>
          </a:p>
        </p:txBody>
      </p:sp>
      <p:sp>
        <p:nvSpPr>
          <p:cNvPr id="5" name="Espace réservé des notes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E2F59A2B-1A32-4D4F-9A24-D8F7CD3C199D}" type="slidenum">
              <a:rPr lang="fr-FR" smtClean="0"/>
              <a:pPr/>
              <a:t>‹N°›</a:t>
            </a:fld>
            <a:endParaRPr lang="fr-FR"/>
          </a:p>
        </p:txBody>
      </p:sp>
    </p:spTree>
    <p:extLst>
      <p:ext uri="{BB962C8B-B14F-4D97-AF65-F5344CB8AC3E}">
        <p14:creationId xmlns:p14="http://schemas.microsoft.com/office/powerpoint/2010/main" val="122464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1</a:t>
            </a:fld>
            <a:endParaRPr lang="fr-FR"/>
          </a:p>
        </p:txBody>
      </p:sp>
    </p:spTree>
    <p:extLst>
      <p:ext uri="{BB962C8B-B14F-4D97-AF65-F5344CB8AC3E}">
        <p14:creationId xmlns:p14="http://schemas.microsoft.com/office/powerpoint/2010/main" val="213004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du CECRL</a:t>
            </a:r>
          </a:p>
          <a:p>
            <a:r>
              <a:rPr lang="fr-FR" dirty="0" smtClean="0"/>
              <a:t>Ne pas</a:t>
            </a:r>
            <a:r>
              <a:rPr lang="fr-FR" baseline="0" dirty="0" smtClean="0"/>
              <a:t> hésiter, si le doute s’installe au fil de la correction à revenir à la consultation des grilles du CECRL. </a:t>
            </a:r>
          </a:p>
          <a:p>
            <a:r>
              <a:rPr lang="fr-FR" dirty="0" smtClean="0"/>
              <a:t>En</a:t>
            </a:r>
            <a:r>
              <a:rPr lang="fr-FR" baseline="0" dirty="0" smtClean="0"/>
              <a:t> gras, des mots clés qu’il convient de garder à l’esprit.</a:t>
            </a:r>
            <a:endParaRPr lang="fr-FR" dirty="0" smtClean="0"/>
          </a:p>
          <a:p>
            <a:endParaRPr lang="fr-FR" dirty="0"/>
          </a:p>
        </p:txBody>
      </p:sp>
      <p:sp>
        <p:nvSpPr>
          <p:cNvPr id="4" name="Espace réservé du numéro de diapositive 3"/>
          <p:cNvSpPr>
            <a:spLocks noGrp="1"/>
          </p:cNvSpPr>
          <p:nvPr>
            <p:ph type="sldNum" sz="quarter" idx="5"/>
          </p:nvPr>
        </p:nvSpPr>
        <p:spPr/>
        <p:txBody>
          <a:bodyPr/>
          <a:lstStyle/>
          <a:p>
            <a:fld id="{E2F59A2B-1A32-4D4F-9A24-D8F7CD3C199D}" type="slidenum">
              <a:rPr lang="fr-FR" smtClean="0"/>
              <a:pPr/>
              <a:t>12</a:t>
            </a:fld>
            <a:endParaRPr lang="fr-FR"/>
          </a:p>
        </p:txBody>
      </p:sp>
    </p:spTree>
    <p:extLst>
      <p:ext uri="{BB962C8B-B14F-4D97-AF65-F5344CB8AC3E}">
        <p14:creationId xmlns:p14="http://schemas.microsoft.com/office/powerpoint/2010/main" val="159240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accent5"/>
                </a:solidFill>
              </a:rPr>
              <a:t>EE : </a:t>
            </a:r>
            <a:r>
              <a:rPr lang="fr-FR" sz="1200" kern="1200" dirty="0" smtClean="0">
                <a:solidFill>
                  <a:schemeClr val="tx1"/>
                </a:solidFill>
                <a:effectLst/>
                <a:latin typeface="+mn-lt"/>
                <a:ea typeface="+mn-ea"/>
                <a:cs typeface="+mn-cs"/>
              </a:rPr>
              <a:t>volonté de proposer 2 sujets, au choix, qui soient de nature (et non seulement de thématique) différente : narration, explication, défense d’un point de vue, l’un proche des supports, un autre plus libre. 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sujets seront en lien avec un axe du programme.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9FCDD65-D41B-4629-B2E2-295C0F020F7E}" type="slidenum">
              <a:rPr lang="fr-FR" smtClean="0"/>
              <a:pPr/>
              <a:t>13</a:t>
            </a:fld>
            <a:endParaRPr lang="fr-FR"/>
          </a:p>
        </p:txBody>
      </p:sp>
    </p:spTree>
    <p:extLst>
      <p:ext uri="{BB962C8B-B14F-4D97-AF65-F5344CB8AC3E}">
        <p14:creationId xmlns:p14="http://schemas.microsoft.com/office/powerpoint/2010/main" val="424403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Format de l’épreuve</a:t>
            </a:r>
          </a:p>
        </p:txBody>
      </p:sp>
      <p:sp>
        <p:nvSpPr>
          <p:cNvPr id="4" name="Espace réservé du numéro de diapositive 3"/>
          <p:cNvSpPr>
            <a:spLocks noGrp="1"/>
          </p:cNvSpPr>
          <p:nvPr>
            <p:ph type="sldNum" sz="quarter" idx="5"/>
          </p:nvPr>
        </p:nvSpPr>
        <p:spPr/>
        <p:txBody>
          <a:bodyPr/>
          <a:lstStyle/>
          <a:p>
            <a:fld id="{E2F59A2B-1A32-4D4F-9A24-D8F7CD3C199D}" type="slidenum">
              <a:rPr lang="fr-FR" smtClean="0"/>
              <a:pPr/>
              <a:t>14</a:t>
            </a:fld>
            <a:endParaRPr lang="fr-FR"/>
          </a:p>
        </p:txBody>
      </p:sp>
    </p:spTree>
    <p:extLst>
      <p:ext uri="{BB962C8B-B14F-4D97-AF65-F5344CB8AC3E}">
        <p14:creationId xmlns:p14="http://schemas.microsoft.com/office/powerpoint/2010/main" val="68455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 </a:t>
            </a:r>
            <a:r>
              <a:rPr lang="fr-FR" dirty="0"/>
              <a:t>du </a:t>
            </a:r>
            <a:r>
              <a:rPr lang="fr-FR" dirty="0" smtClean="0"/>
              <a:t>CECRL</a:t>
            </a:r>
          </a:p>
          <a:p>
            <a:r>
              <a:rPr lang="fr-FR" dirty="0" smtClean="0"/>
              <a:t>Ne pas</a:t>
            </a:r>
            <a:r>
              <a:rPr lang="fr-FR" baseline="0" dirty="0" smtClean="0"/>
              <a:t> hésiter, si le doute s’installe au fil de la correction à revenir à la consultation des grilles du CECRL. </a:t>
            </a:r>
          </a:p>
          <a:p>
            <a:r>
              <a:rPr lang="fr-FR" dirty="0" smtClean="0"/>
              <a:t>En</a:t>
            </a:r>
            <a:r>
              <a:rPr lang="fr-FR" baseline="0" dirty="0" smtClean="0"/>
              <a:t> gras, des mots clés qu’il convient de garder à l’esprit.</a:t>
            </a:r>
            <a:endParaRPr lang="fr-FR" dirty="0" smtClean="0"/>
          </a:p>
          <a:p>
            <a:endParaRPr lang="fr-FR" dirty="0"/>
          </a:p>
        </p:txBody>
      </p:sp>
      <p:sp>
        <p:nvSpPr>
          <p:cNvPr id="4" name="Espace réservé du numéro de diapositive 3"/>
          <p:cNvSpPr>
            <a:spLocks noGrp="1"/>
          </p:cNvSpPr>
          <p:nvPr>
            <p:ph type="sldNum" sz="quarter" idx="5"/>
          </p:nvPr>
        </p:nvSpPr>
        <p:spPr/>
        <p:txBody>
          <a:bodyPr/>
          <a:lstStyle/>
          <a:p>
            <a:fld id="{E2F59A2B-1A32-4D4F-9A24-D8F7CD3C199D}" type="slidenum">
              <a:rPr lang="fr-FR" smtClean="0"/>
              <a:pPr/>
              <a:t>15</a:t>
            </a:fld>
            <a:endParaRPr lang="fr-FR"/>
          </a:p>
        </p:txBody>
      </p:sp>
    </p:spTree>
    <p:extLst>
      <p:ext uri="{BB962C8B-B14F-4D97-AF65-F5344CB8AC3E}">
        <p14:creationId xmlns:p14="http://schemas.microsoft.com/office/powerpoint/2010/main" val="146810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du CECRL</a:t>
            </a:r>
          </a:p>
          <a:p>
            <a:r>
              <a:rPr lang="fr-FR" dirty="0" smtClean="0"/>
              <a:t>Ne pas</a:t>
            </a:r>
            <a:r>
              <a:rPr lang="fr-FR" baseline="0" dirty="0" smtClean="0"/>
              <a:t> hésiter, si le doute s’installe au fil de la correction à revenir à la consultation des grilles du CECRL. </a:t>
            </a:r>
          </a:p>
          <a:p>
            <a:r>
              <a:rPr lang="fr-FR" dirty="0" smtClean="0"/>
              <a:t>En</a:t>
            </a:r>
            <a:r>
              <a:rPr lang="fr-FR" baseline="0" dirty="0" smtClean="0"/>
              <a:t> gras, des mots clés qu’il convient de garder à l’esprit.</a:t>
            </a:r>
            <a:endParaRPr lang="fr-FR" dirty="0" smtClean="0"/>
          </a:p>
          <a:p>
            <a:endParaRPr lang="fr-FR" dirty="0"/>
          </a:p>
        </p:txBody>
      </p:sp>
      <p:sp>
        <p:nvSpPr>
          <p:cNvPr id="4" name="Espace réservé du numéro de diapositive 3"/>
          <p:cNvSpPr>
            <a:spLocks noGrp="1"/>
          </p:cNvSpPr>
          <p:nvPr>
            <p:ph type="sldNum" sz="quarter" idx="5"/>
          </p:nvPr>
        </p:nvSpPr>
        <p:spPr/>
        <p:txBody>
          <a:bodyPr/>
          <a:lstStyle/>
          <a:p>
            <a:fld id="{E2F59A2B-1A32-4D4F-9A24-D8F7CD3C199D}" type="slidenum">
              <a:rPr lang="fr-FR" smtClean="0"/>
              <a:pPr/>
              <a:t>17</a:t>
            </a:fld>
            <a:endParaRPr lang="fr-FR"/>
          </a:p>
        </p:txBody>
      </p:sp>
    </p:spTree>
    <p:extLst>
      <p:ext uri="{BB962C8B-B14F-4D97-AF65-F5344CB8AC3E}">
        <p14:creationId xmlns:p14="http://schemas.microsoft.com/office/powerpoint/2010/main" val="36949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accent5"/>
                </a:solidFill>
              </a:rPr>
              <a:t>Nombre </a:t>
            </a:r>
            <a:r>
              <a:rPr lang="fr-FR" b="1" dirty="0">
                <a:solidFill>
                  <a:schemeClr val="accent5"/>
                </a:solidFill>
              </a:rPr>
              <a:t>de signes en augmentation par rapport à la CE de </a:t>
            </a:r>
            <a:r>
              <a:rPr lang="fr-FR" b="1" dirty="0" smtClean="0">
                <a:solidFill>
                  <a:schemeClr val="accent5"/>
                </a:solidFill>
              </a:rPr>
              <a:t>Première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accent5"/>
                </a:solidFill>
              </a:rPr>
              <a:t>EE : </a:t>
            </a:r>
            <a:r>
              <a:rPr lang="fr-FR" sz="1200" kern="1200" dirty="0" smtClean="0">
                <a:solidFill>
                  <a:schemeClr val="tx1"/>
                </a:solidFill>
                <a:effectLst/>
                <a:latin typeface="+mn-lt"/>
                <a:ea typeface="+mn-ea"/>
                <a:cs typeface="+mn-cs"/>
              </a:rPr>
              <a:t>volonté de proposer 2 sujets, au choix, qui soient de nature (et non seulement de thématique) différente : narration, explication, défense d’un point de vue, l’un proche des supports, un autre plus libre. 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sujets seront en lien avec un axe du programme.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9FCDD65-D41B-4629-B2E2-295C0F020F7E}" type="slidenum">
              <a:rPr lang="fr-FR" smtClean="0"/>
              <a:pPr/>
              <a:t>18</a:t>
            </a:fld>
            <a:endParaRPr lang="fr-FR"/>
          </a:p>
        </p:txBody>
      </p:sp>
    </p:spTree>
    <p:extLst>
      <p:ext uri="{BB962C8B-B14F-4D97-AF65-F5344CB8AC3E}">
        <p14:creationId xmlns:p14="http://schemas.microsoft.com/office/powerpoint/2010/main" val="98516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Les documents support sont apportés par l’examinateur. Le document choisi n’est pas un simple déclencheur de parole.</a:t>
            </a:r>
          </a:p>
          <a:p>
            <a:r>
              <a:rPr lang="fr-FR" sz="1200" kern="1200" dirty="0" smtClean="0">
                <a:solidFill>
                  <a:schemeClr val="tx1"/>
                </a:solidFill>
                <a:effectLst/>
                <a:latin typeface="+mn-lt"/>
                <a:ea typeface="+mn-ea"/>
                <a:cs typeface="+mn-cs"/>
              </a:rPr>
              <a:t>L’intérêt de la démarche consiste dans</a:t>
            </a:r>
            <a:r>
              <a:rPr lang="fr-FR" sz="1200" kern="1200" baseline="0" dirty="0" smtClean="0">
                <a:solidFill>
                  <a:schemeClr val="tx1"/>
                </a:solidFill>
                <a:effectLst/>
                <a:latin typeface="+mn-lt"/>
                <a:ea typeface="+mn-ea"/>
                <a:cs typeface="+mn-cs"/>
              </a:rPr>
              <a:t> le fait que </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lélève</a:t>
            </a:r>
            <a:r>
              <a:rPr lang="fr-FR" sz="1200" kern="1200" dirty="0" smtClean="0">
                <a:solidFill>
                  <a:schemeClr val="tx1"/>
                </a:solidFill>
                <a:effectLst/>
                <a:latin typeface="+mn-lt"/>
                <a:ea typeface="+mn-ea"/>
                <a:cs typeface="+mn-cs"/>
              </a:rPr>
              <a:t> doit expliquer son choix ou même expliquer pourquoi il n’arrive pas à choisir (locuteur indépendant du </a:t>
            </a:r>
            <a:r>
              <a:rPr lang="fr-FR" sz="1200" kern="1200" dirty="0" err="1" smtClean="0">
                <a:solidFill>
                  <a:schemeClr val="tx1"/>
                </a:solidFill>
                <a:effectLst/>
                <a:latin typeface="+mn-lt"/>
                <a:ea typeface="+mn-ea"/>
                <a:cs typeface="+mn-cs"/>
              </a:rPr>
              <a:t>niv</a:t>
            </a:r>
            <a:r>
              <a:rPr lang="fr-FR" sz="1200" kern="1200" dirty="0" smtClean="0">
                <a:solidFill>
                  <a:schemeClr val="tx1"/>
                </a:solidFill>
                <a:effectLst/>
                <a:latin typeface="+mn-lt"/>
                <a:ea typeface="+mn-ea"/>
                <a:cs typeface="+mn-cs"/>
              </a:rPr>
              <a:t> B) ou encore</a:t>
            </a:r>
            <a:r>
              <a:rPr lang="fr-FR" sz="1200" kern="1200" baseline="0" dirty="0" smtClean="0">
                <a:solidFill>
                  <a:schemeClr val="tx1"/>
                </a:solidFill>
                <a:effectLst/>
                <a:latin typeface="+mn-lt"/>
                <a:ea typeface="+mn-ea"/>
                <a:cs typeface="+mn-cs"/>
              </a:rPr>
              <a:t> pourquoi il a écarté l’autre document</a:t>
            </a:r>
            <a:r>
              <a:rPr lang="fr-FR" sz="1200" kern="1200" dirty="0" smtClean="0">
                <a:solidFill>
                  <a:schemeClr val="tx1"/>
                </a:solidFill>
                <a:effectLst/>
                <a:latin typeface="+mn-lt"/>
                <a:ea typeface="+mn-ea"/>
                <a:cs typeface="+mn-cs"/>
              </a:rPr>
              <a:t>. C’est dans cette justification que s’offre au candidat la possibilité d’argumenter, de justifier, dire pourquoi, de mettre en relation avec les axes, les thématiques étudiés en classe.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L’entretien doit permettre ainsi</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valoriser le travail mené</a:t>
            </a:r>
            <a:r>
              <a:rPr lang="fr-FR" sz="1200" kern="1200" baseline="0" dirty="0" smtClean="0">
                <a:solidFill>
                  <a:schemeClr val="tx1"/>
                </a:solidFill>
                <a:effectLst/>
                <a:latin typeface="+mn-lt"/>
                <a:ea typeface="+mn-ea"/>
                <a:cs typeface="+mn-cs"/>
              </a:rPr>
              <a:t> en classe</a:t>
            </a:r>
            <a:r>
              <a:rPr lang="fr-FR" sz="1200" kern="1200" dirty="0" smtClean="0">
                <a:solidFill>
                  <a:schemeClr val="tx1"/>
                </a:solidFill>
                <a:effectLst/>
                <a:latin typeface="+mn-lt"/>
                <a:ea typeface="+mn-ea"/>
                <a:cs typeface="+mn-cs"/>
              </a:rPr>
              <a:t> sur l’axe en question. La posture de l’évaluateur est essentielle : bienveillance dans le ton et la posture pour faire baisser le stress chez le candidat pour qu’il puisse donner le meilleur de lui-même (écoute active).</a:t>
            </a:r>
            <a:endParaRPr lang="fr-FR" dirty="0"/>
          </a:p>
        </p:txBody>
      </p:sp>
      <p:sp>
        <p:nvSpPr>
          <p:cNvPr id="4" name="Espace réservé du numéro de diapositive 3"/>
          <p:cNvSpPr>
            <a:spLocks noGrp="1"/>
          </p:cNvSpPr>
          <p:nvPr>
            <p:ph type="sldNum" sz="quarter" idx="10"/>
          </p:nvPr>
        </p:nvSpPr>
        <p:spPr/>
        <p:txBody>
          <a:bodyPr/>
          <a:lstStyle/>
          <a:p>
            <a:fld id="{19FCDD65-D41B-4629-B2E2-295C0F020F7E}" type="slidenum">
              <a:rPr lang="fr-FR" smtClean="0"/>
              <a:pPr/>
              <a:t>19</a:t>
            </a:fld>
            <a:endParaRPr lang="fr-FR"/>
          </a:p>
        </p:txBody>
      </p:sp>
    </p:spTree>
    <p:extLst>
      <p:ext uri="{BB962C8B-B14F-4D97-AF65-F5344CB8AC3E}">
        <p14:creationId xmlns:p14="http://schemas.microsoft.com/office/powerpoint/2010/main" val="1296244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Des grilles qui s’adossent au </a:t>
            </a:r>
            <a:r>
              <a:rPr lang="fr-FR" sz="1200" b="1" i="1" kern="1200" dirty="0">
                <a:solidFill>
                  <a:schemeClr val="tx1"/>
                </a:solidFill>
                <a:effectLst/>
                <a:latin typeface="+mn-lt"/>
                <a:ea typeface="+mn-ea"/>
                <a:cs typeface="+mn-cs"/>
              </a:rPr>
              <a:t>Cadre </a:t>
            </a:r>
            <a:r>
              <a:rPr lang="fr-FR" sz="1200" b="1" i="1" kern="1200" dirty="0" err="1">
                <a:solidFill>
                  <a:schemeClr val="tx1"/>
                </a:solidFill>
                <a:effectLst/>
                <a:latin typeface="+mn-lt"/>
                <a:ea typeface="+mn-ea"/>
                <a:cs typeface="+mn-cs"/>
              </a:rPr>
              <a:t>européen</a:t>
            </a:r>
            <a:r>
              <a:rPr lang="fr-FR" sz="1200" b="1" i="1" kern="1200" dirty="0">
                <a:solidFill>
                  <a:schemeClr val="tx1"/>
                </a:solidFill>
                <a:effectLst/>
                <a:latin typeface="+mn-lt"/>
                <a:ea typeface="+mn-ea"/>
                <a:cs typeface="+mn-cs"/>
              </a:rPr>
              <a:t> commun de </a:t>
            </a:r>
            <a:r>
              <a:rPr lang="fr-FR" sz="1200" b="1" i="1" kern="1200" dirty="0" err="1">
                <a:solidFill>
                  <a:schemeClr val="tx1"/>
                </a:solidFill>
                <a:effectLst/>
                <a:latin typeface="+mn-lt"/>
                <a:ea typeface="+mn-ea"/>
                <a:cs typeface="+mn-cs"/>
              </a:rPr>
              <a:t>référence</a:t>
            </a:r>
            <a:r>
              <a:rPr lang="fr-FR" sz="1200" b="1" i="1" kern="1200" dirty="0">
                <a:solidFill>
                  <a:schemeClr val="tx1"/>
                </a:solidFill>
                <a:effectLst/>
                <a:latin typeface="+mn-lt"/>
                <a:ea typeface="+mn-ea"/>
                <a:cs typeface="+mn-cs"/>
              </a:rPr>
              <a:t> pour les langues </a:t>
            </a:r>
            <a:r>
              <a:rPr lang="fr-FR" sz="1200" b="1" kern="1200" dirty="0">
                <a:solidFill>
                  <a:schemeClr val="tx1"/>
                </a:solidFill>
                <a:effectLst/>
                <a:latin typeface="+mn-lt"/>
                <a:ea typeface="+mn-ea"/>
                <a:cs typeface="+mn-cs"/>
              </a:rPr>
              <a:t>(CECRL) ainsi qu’à son </a:t>
            </a:r>
            <a:r>
              <a:rPr lang="fr-FR" sz="1200" b="1" i="1" kern="1200" dirty="0">
                <a:solidFill>
                  <a:schemeClr val="tx1"/>
                </a:solidFill>
                <a:effectLst/>
                <a:latin typeface="+mn-lt"/>
                <a:ea typeface="+mn-ea"/>
                <a:cs typeface="+mn-cs"/>
              </a:rPr>
              <a:t>Volume complémentaire1 </a:t>
            </a:r>
            <a:r>
              <a:rPr lang="fr-FR" sz="1200" b="1" kern="1200" dirty="0">
                <a:solidFill>
                  <a:schemeClr val="tx1"/>
                </a:solidFill>
                <a:effectLst/>
                <a:latin typeface="+mn-lt"/>
                <a:ea typeface="+mn-ea"/>
                <a:cs typeface="+mn-cs"/>
              </a:rPr>
              <a:t>paru en 2018 </a:t>
            </a:r>
            <a:endParaRPr lang="fr-FR" dirty="0"/>
          </a:p>
          <a:p>
            <a:r>
              <a:rPr lang="fr-FR" sz="1200" kern="1200" dirty="0">
                <a:solidFill>
                  <a:schemeClr val="tx1"/>
                </a:solidFill>
                <a:effectLst/>
                <a:latin typeface="+mn-lt"/>
                <a:ea typeface="+mn-ea"/>
                <a:cs typeface="+mn-cs"/>
              </a:rPr>
              <a:t>Les grilles permettent d’</a:t>
            </a:r>
            <a:r>
              <a:rPr lang="fr-FR" sz="1200" kern="1200" dirty="0" err="1">
                <a:solidFill>
                  <a:schemeClr val="tx1"/>
                </a:solidFill>
                <a:effectLst/>
                <a:latin typeface="+mn-lt"/>
                <a:ea typeface="+mn-ea"/>
                <a:cs typeface="+mn-cs"/>
              </a:rPr>
              <a:t>évaluer</a:t>
            </a:r>
            <a:r>
              <a:rPr lang="fr-FR" sz="1200" kern="1200" dirty="0">
                <a:solidFill>
                  <a:schemeClr val="tx1"/>
                </a:solidFill>
                <a:effectLst/>
                <a:latin typeface="+mn-lt"/>
                <a:ea typeface="+mn-ea"/>
                <a:cs typeface="+mn-cs"/>
              </a:rPr>
              <a:t> les </a:t>
            </a:r>
            <a:r>
              <a:rPr lang="fr-FR" sz="1200" kern="1200" dirty="0" err="1">
                <a:solidFill>
                  <a:schemeClr val="tx1"/>
                </a:solidFill>
                <a:effectLst/>
                <a:latin typeface="+mn-lt"/>
                <a:ea typeface="+mn-ea"/>
                <a:cs typeface="+mn-cs"/>
              </a:rPr>
              <a:t>différentes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activités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langagières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compréhension</a:t>
            </a:r>
            <a:r>
              <a:rPr lang="fr-FR" sz="1200" kern="1200" dirty="0">
                <a:solidFill>
                  <a:schemeClr val="tx1"/>
                </a:solidFill>
                <a:effectLst/>
                <a:latin typeface="+mn-lt"/>
                <a:ea typeface="+mn-ea"/>
                <a:cs typeface="+mn-cs"/>
              </a:rPr>
              <a:t> de l’oral et de l’</a:t>
            </a:r>
            <a:r>
              <a:rPr lang="fr-FR" sz="1200" kern="1200" dirty="0" err="1">
                <a:solidFill>
                  <a:schemeClr val="tx1"/>
                </a:solidFill>
                <a:effectLst/>
                <a:latin typeface="+mn-lt"/>
                <a:ea typeface="+mn-ea"/>
                <a:cs typeface="+mn-cs"/>
              </a:rPr>
              <a:t>écrit</a:t>
            </a:r>
            <a:r>
              <a:rPr lang="fr-FR" sz="1200" kern="1200" dirty="0">
                <a:solidFill>
                  <a:schemeClr val="tx1"/>
                </a:solidFill>
                <a:effectLst/>
                <a:latin typeface="+mn-lt"/>
                <a:ea typeface="+mn-ea"/>
                <a:cs typeface="+mn-cs"/>
              </a:rPr>
              <a:t>, expression </a:t>
            </a:r>
            <a:r>
              <a:rPr lang="fr-FR" sz="1200" kern="1200" dirty="0" err="1">
                <a:solidFill>
                  <a:schemeClr val="tx1"/>
                </a:solidFill>
                <a:effectLst/>
                <a:latin typeface="+mn-lt"/>
                <a:ea typeface="+mn-ea"/>
                <a:cs typeface="+mn-cs"/>
              </a:rPr>
              <a:t>écrite</a:t>
            </a:r>
            <a:r>
              <a:rPr lang="fr-FR" sz="1200" kern="1200" dirty="0">
                <a:solidFill>
                  <a:schemeClr val="tx1"/>
                </a:solidFill>
                <a:effectLst/>
                <a:latin typeface="+mn-lt"/>
                <a:ea typeface="+mn-ea"/>
                <a:cs typeface="+mn-cs"/>
              </a:rPr>
              <a:t> et orale, en continu et en interaction).</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Elles prennent en compte les niveaux de </a:t>
            </a:r>
            <a:r>
              <a:rPr lang="fr-FR" sz="1200" kern="1200" dirty="0" err="1">
                <a:solidFill>
                  <a:schemeClr val="tx1"/>
                </a:solidFill>
                <a:effectLst/>
                <a:latin typeface="+mn-lt"/>
                <a:ea typeface="+mn-ea"/>
                <a:cs typeface="+mn-cs"/>
              </a:rPr>
              <a:t>compétences</a:t>
            </a:r>
            <a:r>
              <a:rPr lang="fr-FR" sz="1200" kern="1200" dirty="0">
                <a:solidFill>
                  <a:schemeClr val="tx1"/>
                </a:solidFill>
                <a:effectLst/>
                <a:latin typeface="+mn-lt"/>
                <a:ea typeface="+mn-ea"/>
                <a:cs typeface="+mn-cs"/>
              </a:rPr>
              <a:t> du CECRL et de son </a:t>
            </a:r>
            <a:r>
              <a:rPr lang="fr-FR" sz="1200" i="1" kern="1200" dirty="0">
                <a:solidFill>
                  <a:schemeClr val="tx1"/>
                </a:solidFill>
                <a:effectLst/>
                <a:latin typeface="+mn-lt"/>
                <a:ea typeface="+mn-ea"/>
                <a:cs typeface="+mn-cs"/>
              </a:rPr>
              <a:t>Volume </a:t>
            </a:r>
            <a:r>
              <a:rPr lang="fr-FR" sz="1200" i="1" kern="1200" dirty="0" err="1">
                <a:solidFill>
                  <a:schemeClr val="tx1"/>
                </a:solidFill>
                <a:effectLst/>
                <a:latin typeface="+mn-lt"/>
                <a:ea typeface="+mn-ea"/>
                <a:cs typeface="+mn-cs"/>
              </a:rPr>
              <a:t>complémentaire</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et s’appuient sur les descripteurs qui y figurent. </a:t>
            </a:r>
            <a:endParaRPr lang="fr-FR" dirty="0"/>
          </a:p>
          <a:p>
            <a:r>
              <a:rPr lang="fr-FR" sz="1200" kern="1200" dirty="0">
                <a:solidFill>
                  <a:schemeClr val="tx1"/>
                </a:solidFill>
                <a:effectLst/>
                <a:latin typeface="+mn-lt"/>
                <a:ea typeface="+mn-ea"/>
                <a:cs typeface="+mn-cs"/>
              </a:rPr>
              <a:t>Cette </a:t>
            </a:r>
            <a:r>
              <a:rPr lang="fr-FR" sz="1200" kern="1200" dirty="0" err="1">
                <a:solidFill>
                  <a:schemeClr val="tx1"/>
                </a:solidFill>
                <a:effectLst/>
                <a:latin typeface="+mn-lt"/>
                <a:ea typeface="+mn-ea"/>
                <a:cs typeface="+mn-cs"/>
              </a:rPr>
              <a:t>démarche</a:t>
            </a:r>
            <a:r>
              <a:rPr lang="fr-FR" sz="1200" kern="1200" dirty="0">
                <a:solidFill>
                  <a:schemeClr val="tx1"/>
                </a:solidFill>
                <a:effectLst/>
                <a:latin typeface="+mn-lt"/>
                <a:ea typeface="+mn-ea"/>
                <a:cs typeface="+mn-cs"/>
              </a:rPr>
              <a:t> permet d’entrer directement dans l’</a:t>
            </a:r>
            <a:r>
              <a:rPr lang="fr-FR" sz="1200" kern="1200" dirty="0" err="1">
                <a:solidFill>
                  <a:schemeClr val="tx1"/>
                </a:solidFill>
                <a:effectLst/>
                <a:latin typeface="+mn-lt"/>
                <a:ea typeface="+mn-ea"/>
                <a:cs typeface="+mn-cs"/>
              </a:rPr>
              <a:t>évaluation</a:t>
            </a:r>
            <a:r>
              <a:rPr lang="fr-FR" sz="1200" kern="1200" dirty="0">
                <a:solidFill>
                  <a:schemeClr val="tx1"/>
                </a:solidFill>
                <a:effectLst/>
                <a:latin typeface="+mn-lt"/>
                <a:ea typeface="+mn-ea"/>
                <a:cs typeface="+mn-cs"/>
              </a:rPr>
              <a:t> par des niveaux de </a:t>
            </a:r>
            <a:r>
              <a:rPr lang="fr-FR" sz="1200" kern="1200" dirty="0" err="1">
                <a:solidFill>
                  <a:schemeClr val="tx1"/>
                </a:solidFill>
                <a:effectLst/>
                <a:latin typeface="+mn-lt"/>
                <a:ea typeface="+mn-ea"/>
                <a:cs typeface="+mn-cs"/>
              </a:rPr>
              <a:t>compétences</a:t>
            </a:r>
            <a:r>
              <a:rPr lang="fr-FR" sz="1200" kern="1200" dirty="0">
                <a:solidFill>
                  <a:schemeClr val="tx1"/>
                </a:solidFill>
                <a:effectLst/>
                <a:latin typeface="+mn-lt"/>
                <a:ea typeface="+mn-ea"/>
                <a:cs typeface="+mn-cs"/>
              </a:rPr>
              <a:t>. Elle favorise ainsi l’harmonisation des </a:t>
            </a:r>
            <a:r>
              <a:rPr lang="fr-FR" sz="1200" kern="1200" dirty="0" err="1">
                <a:solidFill>
                  <a:schemeClr val="tx1"/>
                </a:solidFill>
                <a:effectLst/>
                <a:latin typeface="+mn-lt"/>
                <a:ea typeface="+mn-ea"/>
                <a:cs typeface="+mn-cs"/>
              </a:rPr>
              <a:t>évaluations</a:t>
            </a:r>
            <a:r>
              <a:rPr lang="fr-FR" sz="1200" kern="1200" dirty="0">
                <a:solidFill>
                  <a:schemeClr val="tx1"/>
                </a:solidFill>
                <a:effectLst/>
                <a:latin typeface="+mn-lt"/>
                <a:ea typeface="+mn-ea"/>
                <a:cs typeface="+mn-cs"/>
              </a:rPr>
              <a:t>, comme a pu le montrer une </a:t>
            </a:r>
            <a:r>
              <a:rPr lang="fr-FR" sz="1200" kern="1200" dirty="0" err="1">
                <a:solidFill>
                  <a:schemeClr val="tx1"/>
                </a:solidFill>
                <a:effectLst/>
                <a:latin typeface="+mn-lt"/>
                <a:ea typeface="+mn-ea"/>
                <a:cs typeface="+mn-cs"/>
              </a:rPr>
              <a:t>récente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étude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menée</a:t>
            </a:r>
            <a:r>
              <a:rPr lang="fr-FR" sz="1200" kern="1200" dirty="0">
                <a:solidFill>
                  <a:schemeClr val="tx1"/>
                </a:solidFill>
                <a:effectLst/>
                <a:latin typeface="+mn-lt"/>
                <a:ea typeface="+mn-ea"/>
                <a:cs typeface="+mn-cs"/>
              </a:rPr>
              <a:t> par le CIEP. </a:t>
            </a:r>
            <a:endParaRPr lang="fr-FR" dirty="0"/>
          </a:p>
          <a:p>
            <a:r>
              <a:rPr lang="fr-FR" sz="1200" b="1" kern="1200" dirty="0">
                <a:solidFill>
                  <a:schemeClr val="tx1"/>
                </a:solidFill>
                <a:effectLst/>
                <a:latin typeface="+mn-lt"/>
                <a:ea typeface="+mn-ea"/>
                <a:cs typeface="+mn-cs"/>
              </a:rPr>
              <a:t>Du niveau </a:t>
            </a:r>
            <a:r>
              <a:rPr lang="fr-FR" sz="1200" b="1" kern="1200" dirty="0" err="1">
                <a:solidFill>
                  <a:schemeClr val="tx1"/>
                </a:solidFill>
                <a:effectLst/>
                <a:latin typeface="+mn-lt"/>
                <a:ea typeface="+mn-ea"/>
                <a:cs typeface="+mn-cs"/>
              </a:rPr>
              <a:t>pre</a:t>
            </a:r>
            <a:r>
              <a:rPr lang="fr-FR" sz="1200" b="1" kern="1200" dirty="0">
                <a:solidFill>
                  <a:schemeClr val="tx1"/>
                </a:solidFill>
                <a:effectLst/>
                <a:latin typeface="+mn-lt"/>
                <a:ea typeface="+mn-ea"/>
                <a:cs typeface="+mn-cs"/>
              </a:rPr>
              <a:t>́-A1 au niveau C1 </a:t>
            </a:r>
            <a:endParaRPr lang="fr-FR" dirty="0"/>
          </a:p>
          <a:p>
            <a:r>
              <a:rPr lang="fr-FR" sz="1200" kern="1200" dirty="0">
                <a:solidFill>
                  <a:schemeClr val="tx1"/>
                </a:solidFill>
                <a:effectLst/>
                <a:latin typeface="+mn-lt"/>
                <a:ea typeface="+mn-ea"/>
                <a:cs typeface="+mn-cs"/>
              </a:rPr>
              <a:t>Les niveaux de </a:t>
            </a:r>
            <a:r>
              <a:rPr lang="fr-FR" sz="1200" kern="1200" dirty="0" err="1">
                <a:solidFill>
                  <a:schemeClr val="tx1"/>
                </a:solidFill>
                <a:effectLst/>
                <a:latin typeface="+mn-lt"/>
                <a:ea typeface="+mn-ea"/>
                <a:cs typeface="+mn-cs"/>
              </a:rPr>
              <a:t>compétence</a:t>
            </a:r>
            <a:r>
              <a:rPr lang="fr-FR" sz="1200" kern="1200" dirty="0">
                <a:solidFill>
                  <a:schemeClr val="tx1"/>
                </a:solidFill>
                <a:effectLst/>
                <a:latin typeface="+mn-lt"/>
                <a:ea typeface="+mn-ea"/>
                <a:cs typeface="+mn-cs"/>
              </a:rPr>
              <a:t> s’</a:t>
            </a:r>
            <a:r>
              <a:rPr lang="fr-FR" sz="1200" kern="1200" dirty="0" err="1">
                <a:solidFill>
                  <a:schemeClr val="tx1"/>
                </a:solidFill>
                <a:effectLst/>
                <a:latin typeface="+mn-lt"/>
                <a:ea typeface="+mn-ea"/>
                <a:cs typeface="+mn-cs"/>
              </a:rPr>
              <a:t>échelonnent</a:t>
            </a:r>
            <a:r>
              <a:rPr lang="fr-FR" sz="1200" kern="1200" dirty="0">
                <a:solidFill>
                  <a:schemeClr val="tx1"/>
                </a:solidFill>
                <a:effectLst/>
                <a:latin typeface="+mn-lt"/>
                <a:ea typeface="+mn-ea"/>
                <a:cs typeface="+mn-cs"/>
              </a:rPr>
              <a:t> de </a:t>
            </a:r>
            <a:r>
              <a:rPr lang="fr-FR" sz="1200" kern="1200" dirty="0" err="1">
                <a:solidFill>
                  <a:schemeClr val="tx1"/>
                </a:solidFill>
                <a:effectLst/>
                <a:latin typeface="+mn-lt"/>
                <a:ea typeface="+mn-ea"/>
                <a:cs typeface="+mn-cs"/>
              </a:rPr>
              <a:t>pre</a:t>
            </a:r>
            <a:r>
              <a:rPr lang="fr-FR" sz="1200" kern="1200" dirty="0">
                <a:solidFill>
                  <a:schemeClr val="tx1"/>
                </a:solidFill>
                <a:effectLst/>
                <a:latin typeface="+mn-lt"/>
                <a:ea typeface="+mn-ea"/>
                <a:cs typeface="+mn-cs"/>
              </a:rPr>
              <a:t>́-A1 à C1. Le choix d’aller jusqu’au niveau C1, qui n’est en </a:t>
            </a:r>
            <a:r>
              <a:rPr lang="fr-FR" sz="1200" kern="1200" dirty="0" err="1">
                <a:solidFill>
                  <a:schemeClr val="tx1"/>
                </a:solidFill>
                <a:effectLst/>
                <a:latin typeface="+mn-lt"/>
                <a:ea typeface="+mn-ea"/>
                <a:cs typeface="+mn-cs"/>
              </a:rPr>
              <a:t>réalite</a:t>
            </a:r>
            <a:r>
              <a:rPr lang="fr-FR" sz="1200" kern="1200" dirty="0">
                <a:solidFill>
                  <a:schemeClr val="tx1"/>
                </a:solidFill>
                <a:effectLst/>
                <a:latin typeface="+mn-lt"/>
                <a:ea typeface="+mn-ea"/>
                <a:cs typeface="+mn-cs"/>
              </a:rPr>
              <a:t>́ pas visé dans les </a:t>
            </a:r>
            <a:r>
              <a:rPr lang="fr-FR" sz="1200" kern="1200" dirty="0" err="1">
                <a:solidFill>
                  <a:schemeClr val="tx1"/>
                </a:solidFill>
                <a:effectLst/>
                <a:latin typeface="+mn-lt"/>
                <a:ea typeface="+mn-ea"/>
                <a:cs typeface="+mn-cs"/>
              </a:rPr>
              <a:t>épreuves</a:t>
            </a:r>
            <a:r>
              <a:rPr lang="fr-FR" sz="1200" kern="1200" dirty="0">
                <a:solidFill>
                  <a:schemeClr val="tx1"/>
                </a:solidFill>
                <a:effectLst/>
                <a:latin typeface="+mn-lt"/>
                <a:ea typeface="+mn-ea"/>
                <a:cs typeface="+mn-cs"/>
              </a:rPr>
              <a:t> de tronc commun, se justifie par le fait que ces grilles ont </a:t>
            </a:r>
            <a:r>
              <a:rPr lang="fr-FR" sz="1200" kern="1200" dirty="0" err="1">
                <a:solidFill>
                  <a:schemeClr val="tx1"/>
                </a:solidFill>
                <a:effectLst/>
                <a:latin typeface="+mn-lt"/>
                <a:ea typeface="+mn-ea"/>
                <a:cs typeface="+mn-cs"/>
              </a:rPr>
              <a:t>également</a:t>
            </a:r>
            <a:r>
              <a:rPr lang="fr-FR" sz="1200" kern="1200" dirty="0">
                <a:solidFill>
                  <a:schemeClr val="tx1"/>
                </a:solidFill>
                <a:effectLst/>
                <a:latin typeface="+mn-lt"/>
                <a:ea typeface="+mn-ea"/>
                <a:cs typeface="+mn-cs"/>
              </a:rPr>
              <a:t> pour objectif de </a:t>
            </a:r>
            <a:r>
              <a:rPr lang="fr-FR" sz="1200" kern="1200" dirty="0" err="1">
                <a:solidFill>
                  <a:schemeClr val="tx1"/>
                </a:solidFill>
                <a:effectLst/>
                <a:latin typeface="+mn-lt"/>
                <a:ea typeface="+mn-ea"/>
                <a:cs typeface="+mn-cs"/>
              </a:rPr>
              <a:t>délivrer</a:t>
            </a:r>
            <a:r>
              <a:rPr lang="fr-FR" sz="1200" kern="1200" dirty="0">
                <a:solidFill>
                  <a:schemeClr val="tx1"/>
                </a:solidFill>
                <a:effectLst/>
                <a:latin typeface="+mn-lt"/>
                <a:ea typeface="+mn-ea"/>
                <a:cs typeface="+mn-cs"/>
              </a:rPr>
              <a:t> une attestation de niveau de </a:t>
            </a:r>
            <a:r>
              <a:rPr lang="fr-FR" sz="1200" kern="1200" dirty="0" err="1">
                <a:solidFill>
                  <a:schemeClr val="tx1"/>
                </a:solidFill>
                <a:effectLst/>
                <a:latin typeface="+mn-lt"/>
                <a:ea typeface="+mn-ea"/>
                <a:cs typeface="+mn-cs"/>
              </a:rPr>
              <a:t>compétence</a:t>
            </a:r>
            <a:r>
              <a:rPr lang="fr-FR" sz="1200" kern="1200" dirty="0">
                <a:solidFill>
                  <a:schemeClr val="tx1"/>
                </a:solidFill>
                <a:effectLst/>
                <a:latin typeface="+mn-lt"/>
                <a:ea typeface="+mn-ea"/>
                <a:cs typeface="+mn-cs"/>
              </a:rPr>
              <a:t> des </a:t>
            </a:r>
            <a:r>
              <a:rPr lang="fr-FR" sz="1200" kern="1200" dirty="0" err="1">
                <a:solidFill>
                  <a:schemeClr val="tx1"/>
                </a:solidFill>
                <a:effectLst/>
                <a:latin typeface="+mn-lt"/>
                <a:ea typeface="+mn-ea"/>
                <a:cs typeface="+mn-cs"/>
              </a:rPr>
              <a:t>élèves</a:t>
            </a:r>
            <a:r>
              <a:rPr lang="fr-FR" sz="1200" kern="1200" dirty="0">
                <a:solidFill>
                  <a:schemeClr val="tx1"/>
                </a:solidFill>
                <a:effectLst/>
                <a:latin typeface="+mn-lt"/>
                <a:ea typeface="+mn-ea"/>
                <a:cs typeface="+mn-cs"/>
              </a:rPr>
              <a:t> en fin de terminale. Ainsi, un </a:t>
            </a:r>
            <a:r>
              <a:rPr lang="fr-FR" sz="1200" kern="1200" dirty="0" err="1">
                <a:solidFill>
                  <a:schemeClr val="tx1"/>
                </a:solidFill>
                <a:effectLst/>
                <a:latin typeface="+mn-lt"/>
                <a:ea typeface="+mn-ea"/>
                <a:cs typeface="+mn-cs"/>
              </a:rPr>
              <a:t>élève</a:t>
            </a:r>
            <a:r>
              <a:rPr lang="fr-FR" sz="1200" kern="1200" dirty="0">
                <a:solidFill>
                  <a:schemeClr val="tx1"/>
                </a:solidFill>
                <a:effectLst/>
                <a:latin typeface="+mn-lt"/>
                <a:ea typeface="+mn-ea"/>
                <a:cs typeface="+mn-cs"/>
              </a:rPr>
              <a:t> ayant des </a:t>
            </a:r>
            <a:r>
              <a:rPr lang="fr-FR" sz="1200" kern="1200" dirty="0" err="1">
                <a:solidFill>
                  <a:schemeClr val="tx1"/>
                </a:solidFill>
                <a:effectLst/>
                <a:latin typeface="+mn-lt"/>
                <a:ea typeface="+mn-ea"/>
                <a:cs typeface="+mn-cs"/>
              </a:rPr>
              <a:t>compétences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particulièrement</a:t>
            </a:r>
            <a:r>
              <a:rPr lang="fr-FR" sz="1200" kern="1200" dirty="0">
                <a:solidFill>
                  <a:schemeClr val="tx1"/>
                </a:solidFill>
                <a:effectLst/>
                <a:latin typeface="+mn-lt"/>
                <a:ea typeface="+mn-ea"/>
                <a:cs typeface="+mn-cs"/>
              </a:rPr>
              <a:t> solides en langues vivantes peut mieux les valoriser.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E2F59A2B-1A32-4D4F-9A24-D8F7CD3C199D}" type="slidenum">
              <a:rPr lang="fr-FR" smtClean="0"/>
              <a:pPr/>
              <a:t>21</a:t>
            </a:fld>
            <a:endParaRPr lang="fr-FR"/>
          </a:p>
        </p:txBody>
      </p:sp>
    </p:spTree>
    <p:extLst>
      <p:ext uri="{BB962C8B-B14F-4D97-AF65-F5344CB8AC3E}">
        <p14:creationId xmlns:p14="http://schemas.microsoft.com/office/powerpoint/2010/main" val="385367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Grille valable en CO et CE</a:t>
            </a:r>
          </a:p>
          <a:p>
            <a:r>
              <a:rPr lang="fr-FR" sz="1200" b="1" kern="1200" dirty="0" smtClean="0">
                <a:solidFill>
                  <a:schemeClr val="tx1"/>
                </a:solidFill>
                <a:effectLst/>
                <a:latin typeface="+mn-lt"/>
                <a:ea typeface="+mn-ea"/>
                <a:cs typeface="+mn-cs"/>
              </a:rPr>
              <a:t>Pourquoi une seule grille pour la compréhension écrite et orale.</a:t>
            </a:r>
            <a:r>
              <a:rPr lang="fr-FR" sz="1200" b="1" kern="1200" baseline="0" dirty="0" smtClean="0">
                <a:solidFill>
                  <a:schemeClr val="tx1"/>
                </a:solidFill>
                <a:effectLst/>
                <a:latin typeface="+mn-lt"/>
                <a:ea typeface="+mn-ea"/>
                <a:cs typeface="+mn-cs"/>
              </a:rPr>
              <a:t> ? </a:t>
            </a:r>
          </a:p>
          <a:p>
            <a:r>
              <a:rPr lang="fr-FR" sz="1200" kern="1200" baseline="0" dirty="0" smtClean="0">
                <a:solidFill>
                  <a:schemeClr val="tx1"/>
                </a:solidFill>
                <a:effectLst/>
                <a:latin typeface="+mn-lt"/>
                <a:ea typeface="+mn-ea"/>
                <a:cs typeface="+mn-cs"/>
              </a:rPr>
              <a:t>V</a:t>
            </a:r>
            <a:r>
              <a:rPr lang="fr-FR" sz="1200" kern="1200" dirty="0" smtClean="0">
                <a:solidFill>
                  <a:schemeClr val="tx1"/>
                </a:solidFill>
                <a:effectLst/>
                <a:latin typeface="+mn-lt"/>
                <a:ea typeface="+mn-ea"/>
                <a:cs typeface="+mn-cs"/>
              </a:rPr>
              <a:t>oir volume complémentaire du CECRL p. 70 qui montre que pour la CE et CO les stratégies de compréhension sont les mêmes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identifier le contexte, mettre en relation, déduire ..., </a:t>
            </a:r>
            <a:r>
              <a:rPr lang="fr-FR" sz="1200" kern="1200" dirty="0">
                <a:solidFill>
                  <a:schemeClr val="tx1"/>
                </a:solidFill>
                <a:effectLst/>
                <a:latin typeface="+mn-lt"/>
                <a:ea typeface="+mn-ea"/>
                <a:cs typeface="+mn-cs"/>
              </a:rPr>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Cette grille comporte trois </a:t>
            </a:r>
            <a:r>
              <a:rPr lang="fr-FR" sz="1200" kern="1200" dirty="0" err="1" smtClean="0">
                <a:solidFill>
                  <a:schemeClr val="tx1"/>
                </a:solidFill>
                <a:effectLst/>
                <a:latin typeface="+mn-lt"/>
                <a:ea typeface="+mn-ea"/>
                <a:cs typeface="+mn-cs"/>
              </a:rPr>
              <a:t>critères</a:t>
            </a:r>
            <a:r>
              <a:rPr lang="fr-FR" sz="1200" kern="1200" dirty="0" smtClean="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présentés</a:t>
            </a:r>
            <a:r>
              <a:rPr lang="fr-FR" sz="1200" kern="1200" dirty="0">
                <a:solidFill>
                  <a:schemeClr val="tx1"/>
                </a:solidFill>
                <a:effectLst/>
                <a:latin typeface="+mn-lt"/>
                <a:ea typeface="+mn-ea"/>
                <a:cs typeface="+mn-cs"/>
              </a:rPr>
              <a:t> dans trois colonnes que l’on peut distinguer ainsi : </a:t>
            </a:r>
            <a:endParaRPr lang="fr-FR" dirty="0"/>
          </a:p>
          <a:p>
            <a:r>
              <a:rPr lang="fr-FR" sz="1200" kern="1200" dirty="0">
                <a:solidFill>
                  <a:schemeClr val="tx1"/>
                </a:solidFill>
                <a:effectLst/>
                <a:latin typeface="+mn-lt"/>
                <a:ea typeface="+mn-ea"/>
                <a:cs typeface="+mn-cs"/>
              </a:rPr>
              <a:t>-  colonne 1 : identification du contexte et de la situation d’</a:t>
            </a:r>
            <a:r>
              <a:rPr lang="fr-FR" sz="1200" kern="1200" dirty="0" err="1">
                <a:solidFill>
                  <a:schemeClr val="tx1"/>
                </a:solidFill>
                <a:effectLst/>
                <a:latin typeface="+mn-lt"/>
                <a:ea typeface="+mn-ea"/>
                <a:cs typeface="+mn-cs"/>
              </a:rPr>
              <a:t>énonciation</a:t>
            </a:r>
            <a:r>
              <a:rPr lang="fr-FR" sz="1200" kern="1200" dirty="0">
                <a:solidFill>
                  <a:schemeClr val="tx1"/>
                </a:solidFill>
                <a:effectLst/>
                <a:latin typeface="+mn-lt"/>
                <a:ea typeface="+mn-ea"/>
                <a:cs typeface="+mn-cs"/>
              </a:rPr>
              <a:t> = le document dans son contexte (qui parle, d’où et à qui) ; </a:t>
            </a:r>
            <a:endParaRPr lang="fr-FR" dirty="0">
              <a:effectLst/>
            </a:endParaRPr>
          </a:p>
          <a:p>
            <a:r>
              <a:rPr lang="fr-FR" sz="1200" kern="1200" dirty="0">
                <a:solidFill>
                  <a:schemeClr val="tx1"/>
                </a:solidFill>
                <a:effectLst/>
                <a:latin typeface="+mn-lt"/>
                <a:ea typeface="+mn-ea"/>
                <a:cs typeface="+mn-cs"/>
              </a:rPr>
              <a:t>-  colonne 2 : identification des </a:t>
            </a:r>
            <a:r>
              <a:rPr lang="fr-FR" sz="1200" kern="1200" dirty="0" err="1">
                <a:solidFill>
                  <a:schemeClr val="tx1"/>
                </a:solidFill>
                <a:effectLst/>
                <a:latin typeface="+mn-lt"/>
                <a:ea typeface="+mn-ea"/>
                <a:cs typeface="+mn-cs"/>
              </a:rPr>
              <a:t>réseaux</a:t>
            </a:r>
            <a:r>
              <a:rPr lang="fr-FR" sz="1200" kern="1200" dirty="0">
                <a:solidFill>
                  <a:schemeClr val="tx1"/>
                </a:solidFill>
                <a:effectLst/>
                <a:latin typeface="+mn-lt"/>
                <a:ea typeface="+mn-ea"/>
                <a:cs typeface="+mn-cs"/>
              </a:rPr>
              <a:t> de sens = le document dans son fonctionnement interne (sa structure d’ensemble ainsi que l’</a:t>
            </a:r>
            <a:r>
              <a:rPr lang="fr-FR" sz="1200" kern="1200" dirty="0" err="1">
                <a:solidFill>
                  <a:schemeClr val="tx1"/>
                </a:solidFill>
                <a:effectLst/>
                <a:latin typeface="+mn-lt"/>
                <a:ea typeface="+mn-ea"/>
                <a:cs typeface="+mn-cs"/>
              </a:rPr>
              <a:t>enchaînement</a:t>
            </a:r>
            <a:r>
              <a:rPr lang="fr-FR" sz="1200" kern="1200" dirty="0">
                <a:solidFill>
                  <a:schemeClr val="tx1"/>
                </a:solidFill>
                <a:effectLst/>
                <a:latin typeface="+mn-lt"/>
                <a:ea typeface="+mn-ea"/>
                <a:cs typeface="+mn-cs"/>
              </a:rPr>
              <a:t> logique des </a:t>
            </a:r>
            <a:r>
              <a:rPr lang="fr-FR" sz="1200" kern="1200" dirty="0" err="1">
                <a:solidFill>
                  <a:schemeClr val="tx1"/>
                </a:solidFill>
                <a:effectLst/>
                <a:latin typeface="+mn-lt"/>
                <a:ea typeface="+mn-ea"/>
                <a:cs typeface="+mn-cs"/>
              </a:rPr>
              <a:t>éléments</a:t>
            </a:r>
            <a:r>
              <a:rPr lang="fr-FR" sz="1200" kern="1200" dirty="0">
                <a:solidFill>
                  <a:schemeClr val="tx1"/>
                </a:solidFill>
                <a:effectLst/>
                <a:latin typeface="+mn-lt"/>
                <a:ea typeface="+mn-ea"/>
                <a:cs typeface="+mn-cs"/>
              </a:rPr>
              <a:t> qui le composent, sa </a:t>
            </a:r>
            <a:r>
              <a:rPr lang="fr-FR" sz="1200" kern="1200" dirty="0" err="1">
                <a:solidFill>
                  <a:schemeClr val="tx1"/>
                </a:solidFill>
                <a:effectLst/>
                <a:latin typeface="+mn-lt"/>
                <a:ea typeface="+mn-ea"/>
                <a:cs typeface="+mn-cs"/>
              </a:rPr>
              <a:t>cohérence</a:t>
            </a:r>
            <a:r>
              <a:rPr lang="fr-FR" sz="1200" kern="1200" dirty="0">
                <a:solidFill>
                  <a:schemeClr val="tx1"/>
                </a:solidFill>
                <a:effectLst/>
                <a:latin typeface="+mn-lt"/>
                <a:ea typeface="+mn-ea"/>
                <a:cs typeface="+mn-cs"/>
              </a:rPr>
              <a:t> globale) ; </a:t>
            </a:r>
            <a:endParaRPr lang="fr-FR" dirty="0">
              <a:effectLst/>
            </a:endParaRPr>
          </a:p>
          <a:p>
            <a:pPr marL="171450" indent="-171450">
              <a:buFontTx/>
              <a:buChar char="-"/>
            </a:pPr>
            <a:r>
              <a:rPr lang="fr-FR" sz="1200" kern="1200" dirty="0">
                <a:solidFill>
                  <a:schemeClr val="tx1"/>
                </a:solidFill>
                <a:effectLst/>
                <a:latin typeface="+mn-lt"/>
                <a:ea typeface="+mn-ea"/>
                <a:cs typeface="+mn-cs"/>
              </a:rPr>
              <a:t> colonne 3 : identification des </a:t>
            </a:r>
            <a:r>
              <a:rPr lang="fr-FR" sz="1200" kern="1200" dirty="0" err="1">
                <a:solidFill>
                  <a:schemeClr val="tx1"/>
                </a:solidFill>
                <a:effectLst/>
                <a:latin typeface="+mn-lt"/>
                <a:ea typeface="+mn-ea"/>
                <a:cs typeface="+mn-cs"/>
              </a:rPr>
              <a:t>stratégies</a:t>
            </a:r>
            <a:r>
              <a:rPr lang="fr-FR" sz="1200" kern="1200" dirty="0">
                <a:solidFill>
                  <a:schemeClr val="tx1"/>
                </a:solidFill>
                <a:effectLst/>
                <a:latin typeface="+mn-lt"/>
                <a:ea typeface="+mn-ea"/>
                <a:cs typeface="+mn-cs"/>
              </a:rPr>
              <a:t> de communication = le document dans sa </a:t>
            </a:r>
            <a:r>
              <a:rPr lang="fr-FR" sz="1200" kern="1200" dirty="0" err="1">
                <a:solidFill>
                  <a:schemeClr val="tx1"/>
                </a:solidFill>
                <a:effectLst/>
                <a:latin typeface="+mn-lt"/>
                <a:ea typeface="+mn-ea"/>
                <a:cs typeface="+mn-cs"/>
              </a:rPr>
              <a:t>visée</a:t>
            </a:r>
            <a:r>
              <a:rPr lang="fr-FR" sz="1200" kern="1200" dirty="0">
                <a:solidFill>
                  <a:schemeClr val="tx1"/>
                </a:solidFill>
                <a:effectLst/>
                <a:latin typeface="+mn-lt"/>
                <a:ea typeface="+mn-ea"/>
                <a:cs typeface="+mn-cs"/>
              </a:rPr>
              <a:t>, sa </a:t>
            </a:r>
            <a:r>
              <a:rPr lang="fr-FR" sz="1200" kern="1200" dirty="0" err="1">
                <a:solidFill>
                  <a:schemeClr val="tx1"/>
                </a:solidFill>
                <a:effectLst/>
                <a:latin typeface="+mn-lt"/>
                <a:ea typeface="+mn-ea"/>
                <a:cs typeface="+mn-cs"/>
              </a:rPr>
              <a:t>portée</a:t>
            </a:r>
            <a:r>
              <a:rPr lang="fr-FR" sz="1200" kern="1200" dirty="0">
                <a:solidFill>
                  <a:schemeClr val="tx1"/>
                </a:solidFill>
                <a:effectLst/>
                <a:latin typeface="+mn-lt"/>
                <a:ea typeface="+mn-ea"/>
                <a:cs typeface="+mn-cs"/>
              </a:rPr>
              <a:t>, l’intention de son auteur. </a:t>
            </a:r>
            <a:endParaRPr lang="fr-FR" sz="1200" kern="1200" dirty="0" smtClean="0">
              <a:solidFill>
                <a:schemeClr val="tx1"/>
              </a:solidFill>
              <a:effectLst/>
              <a:latin typeface="+mn-lt"/>
              <a:ea typeface="+mn-ea"/>
              <a:cs typeface="+mn-cs"/>
            </a:endParaRPr>
          </a:p>
          <a:p>
            <a:pPr marL="0" indent="0">
              <a:buFontTx/>
              <a:buNone/>
            </a:pPr>
            <a:r>
              <a:rPr lang="fr-FR" sz="1200" kern="1200" dirty="0" smtClean="0">
                <a:solidFill>
                  <a:schemeClr val="tx1"/>
                </a:solidFill>
                <a:effectLst/>
                <a:latin typeface="+mn-lt"/>
                <a:ea typeface="+mn-ea"/>
                <a:cs typeface="+mn-cs"/>
              </a:rPr>
              <a:t>Il</a:t>
            </a:r>
            <a:r>
              <a:rPr lang="fr-FR" sz="1200" kern="1200" baseline="0" dirty="0" smtClean="0">
                <a:solidFill>
                  <a:schemeClr val="tx1"/>
                </a:solidFill>
                <a:effectLst/>
                <a:latin typeface="+mn-lt"/>
                <a:ea typeface="+mn-ea"/>
                <a:cs typeface="+mn-cs"/>
              </a:rPr>
              <a:t> faudra peu à peu nous habituer à </a:t>
            </a:r>
            <a:r>
              <a:rPr lang="fr-FR" sz="1200" kern="1200" dirty="0" smtClean="0">
                <a:solidFill>
                  <a:schemeClr val="tx1"/>
                </a:solidFill>
                <a:effectLst/>
                <a:latin typeface="+mn-lt"/>
                <a:ea typeface="+mn-ea"/>
                <a:cs typeface="+mn-cs"/>
              </a:rPr>
              <a:t>entrainer les élèves à </a:t>
            </a:r>
            <a:r>
              <a:rPr lang="fr-FR" sz="1200" i="1" kern="1200" dirty="0" smtClean="0">
                <a:solidFill>
                  <a:schemeClr val="tx1"/>
                </a:solidFill>
                <a:effectLst/>
                <a:latin typeface="+mn-lt"/>
                <a:ea typeface="+mn-ea"/>
                <a:cs typeface="+mn-cs"/>
              </a:rPr>
              <a:t>vérifier</a:t>
            </a:r>
            <a:r>
              <a:rPr lang="fr-FR" sz="1200" kern="1200" dirty="0" smtClean="0">
                <a:solidFill>
                  <a:schemeClr val="tx1"/>
                </a:solidFill>
                <a:effectLst/>
                <a:latin typeface="+mn-lt"/>
                <a:ea typeface="+mn-ea"/>
                <a:cs typeface="+mn-cs"/>
              </a:rPr>
              <a:t> ce que qu’ils pensent avoir compris</a:t>
            </a:r>
            <a:r>
              <a:rPr lang="fr-FR" sz="1200" kern="1200" baseline="0" dirty="0" smtClean="0">
                <a:solidFill>
                  <a:schemeClr val="tx1"/>
                </a:solidFill>
                <a:effectLst/>
                <a:latin typeface="+mn-lt"/>
                <a:ea typeface="+mn-ea"/>
                <a:cs typeface="+mn-cs"/>
              </a:rPr>
              <a:t> et à justifier leur choix. On remarquera, que d</a:t>
            </a:r>
            <a:r>
              <a:rPr lang="fr-FR" sz="1200" kern="1200" dirty="0" smtClean="0">
                <a:solidFill>
                  <a:schemeClr val="tx1"/>
                </a:solidFill>
                <a:effectLst/>
                <a:latin typeface="+mn-lt"/>
                <a:ea typeface="+mn-ea"/>
                <a:cs typeface="+mn-cs"/>
              </a:rPr>
              <a:t>ans</a:t>
            </a:r>
            <a:r>
              <a:rPr lang="fr-FR" sz="1200" kern="1200" baseline="0" dirty="0" smtClean="0">
                <a:solidFill>
                  <a:schemeClr val="tx1"/>
                </a:solidFill>
                <a:effectLst/>
                <a:latin typeface="+mn-lt"/>
                <a:ea typeface="+mn-ea"/>
                <a:cs typeface="+mn-cs"/>
              </a:rPr>
              <a:t> le travail de la classe au quotidien, toutes les fois où l’élève sera placé en situation de vérifier, de justifier, de dire ce qu’il déduit sont des espaces de prise de parole en continue propice à renforcer leur capacité à d’argumenter. </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22</a:t>
            </a:fld>
            <a:endParaRPr lang="fr-FR"/>
          </a:p>
        </p:txBody>
      </p:sp>
    </p:spTree>
    <p:extLst>
      <p:ext uri="{BB962C8B-B14F-4D97-AF65-F5344CB8AC3E}">
        <p14:creationId xmlns:p14="http://schemas.microsoft.com/office/powerpoint/2010/main" val="327287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 on descend dans la grille, plus</a:t>
            </a:r>
            <a:r>
              <a:rPr lang="fr-FR" baseline="0" dirty="0" smtClean="0"/>
              <a:t> les critères sont semblables. Cela est logique : un élève qui ne peut aller au-delà du repérage de mots isolés ne pourra faire du lien et ne pourra identifier la portée du document. </a:t>
            </a:r>
          </a:p>
          <a:p>
            <a:r>
              <a:rPr lang="fr-FR" baseline="0" dirty="0" smtClean="0"/>
              <a:t>Remarque : niveau pré-A1 et A1 :  la compétence visée est exprimée par le terme ‘peut relever’. On pourrait imaginer que la restitution (en français pour la CO de la 1° E3C et en LV pour la CE) ne consiste qu’en une juxtaposition de mots ou d’expressions sans enchainements, sans liens, sans cohérence. Le plus du A1/au pré A1 = ‘Peut construire une amorce de compréhension.’ </a:t>
            </a:r>
          </a:p>
          <a:p>
            <a:r>
              <a:rPr lang="fr-FR" baseline="0" dirty="0" smtClean="0"/>
              <a:t>A partir de A2 « peut comprendre » « identifier », cela implique que le compte-rendu commence à s’articuler, à faire du lien entre les différentes informations. Rien n’est dit sur la qualité de la langue. Charge au correcteur de repérer les indices qui montrent que le candidat a atteint les attendus. </a:t>
            </a:r>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23</a:t>
            </a:fld>
            <a:endParaRPr lang="fr-FR"/>
          </a:p>
        </p:txBody>
      </p:sp>
    </p:spTree>
    <p:extLst>
      <p:ext uri="{BB962C8B-B14F-4D97-AF65-F5344CB8AC3E}">
        <p14:creationId xmlns:p14="http://schemas.microsoft.com/office/powerpoint/2010/main" val="130935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2</a:t>
            </a:fld>
            <a:endParaRPr lang="fr-FR"/>
          </a:p>
        </p:txBody>
      </p:sp>
    </p:spTree>
    <p:extLst>
      <p:ext uri="{BB962C8B-B14F-4D97-AF65-F5344CB8AC3E}">
        <p14:creationId xmlns:p14="http://schemas.microsoft.com/office/powerpoint/2010/main" val="308401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baseline="0" dirty="0">
                <a:solidFill>
                  <a:srgbClr val="FF0000"/>
                </a:solidFill>
              </a:rPr>
              <a:t>Le BO dit pour l’E3C 3 : « la note globale est sur 20. La compréhension ( de l’oral et de l’écrit) et l’expression (écrite et orale) comptent à parts égales et sont évaluées à partir des fiches d’évaluation et notation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Un mode de calcul en points-score et des tableaux de conversion en notes sur 20 qui tiennent compte des niveaux </a:t>
            </a:r>
            <a:r>
              <a:rPr lang="fr-FR" sz="1200" b="1" kern="1200" dirty="0" err="1">
                <a:solidFill>
                  <a:schemeClr val="tx1"/>
                </a:solidFill>
                <a:effectLst/>
                <a:latin typeface="+mn-lt"/>
                <a:ea typeface="+mn-ea"/>
                <a:cs typeface="+mn-cs"/>
              </a:rPr>
              <a:t>visés</a:t>
            </a:r>
            <a:r>
              <a:rPr lang="fr-FR" sz="1200" b="1" kern="1200" dirty="0">
                <a:solidFill>
                  <a:schemeClr val="tx1"/>
                </a:solidFill>
                <a:effectLst/>
                <a:latin typeface="+mn-lt"/>
                <a:ea typeface="+mn-ea"/>
                <a:cs typeface="+mn-cs"/>
              </a:rPr>
              <a:t/>
            </a:r>
            <a:br>
              <a:rPr lang="fr-FR" sz="1200" b="1"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Les grilles permettent d’attribuer des points-score en fonction d’un niveau de </a:t>
            </a:r>
            <a:r>
              <a:rPr lang="fr-FR" sz="1200" kern="1200" dirty="0" err="1">
                <a:solidFill>
                  <a:schemeClr val="tx1"/>
                </a:solidFill>
                <a:effectLst/>
                <a:latin typeface="+mn-lt"/>
                <a:ea typeface="+mn-ea"/>
                <a:cs typeface="+mn-cs"/>
              </a:rPr>
              <a:t>compétence</a:t>
            </a:r>
            <a:r>
              <a:rPr lang="fr-FR" sz="1200" kern="1200" dirty="0">
                <a:solidFill>
                  <a:schemeClr val="tx1"/>
                </a:solidFill>
                <a:effectLst/>
                <a:latin typeface="+mn-lt"/>
                <a:ea typeface="+mn-ea"/>
                <a:cs typeface="+mn-cs"/>
              </a:rPr>
              <a:t>. La transposition du score en note sur 20 se fait ensuite à l’aide des tableaux de conversion figurant sous les grilles. Ces tableaux prennent en compte le niveau visé pour chaque </a:t>
            </a:r>
            <a:r>
              <a:rPr lang="fr-FR" sz="1200" kern="1200" dirty="0" err="1">
                <a:solidFill>
                  <a:schemeClr val="tx1"/>
                </a:solidFill>
                <a:effectLst/>
                <a:latin typeface="+mn-lt"/>
                <a:ea typeface="+mn-ea"/>
                <a:cs typeface="+mn-cs"/>
              </a:rPr>
              <a:t>évaluation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étant</a:t>
            </a:r>
            <a:r>
              <a:rPr lang="fr-FR" sz="1200" kern="1200" dirty="0">
                <a:solidFill>
                  <a:schemeClr val="tx1"/>
                </a:solidFill>
                <a:effectLst/>
                <a:latin typeface="+mn-lt"/>
                <a:ea typeface="+mn-ea"/>
                <a:cs typeface="+mn-cs"/>
              </a:rPr>
              <a:t> entendu que la note de 20/20 peut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obtenue si le niveau visé est atteint. Ils rendent donc possible l’utilisation des grilles aussi bien en </a:t>
            </a:r>
            <a:r>
              <a:rPr lang="fr-FR" sz="1200" kern="1200" dirty="0" err="1">
                <a:solidFill>
                  <a:schemeClr val="tx1"/>
                </a:solidFill>
                <a:effectLst/>
                <a:latin typeface="+mn-lt"/>
                <a:ea typeface="+mn-ea"/>
                <a:cs typeface="+mn-cs"/>
              </a:rPr>
              <a:t>première</a:t>
            </a:r>
            <a:r>
              <a:rPr lang="fr-FR" sz="1200" kern="1200" dirty="0">
                <a:solidFill>
                  <a:schemeClr val="tx1"/>
                </a:solidFill>
                <a:effectLst/>
                <a:latin typeface="+mn-lt"/>
                <a:ea typeface="+mn-ea"/>
                <a:cs typeface="+mn-cs"/>
              </a:rPr>
              <a:t> qu’en terminale, en LVA qu’en LVB.</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Faisons l’</a:t>
            </a:r>
            <a:r>
              <a:rPr lang="fr-FR" sz="1200" kern="1200" dirty="0" err="1">
                <a:solidFill>
                  <a:schemeClr val="tx1"/>
                </a:solidFill>
                <a:effectLst/>
                <a:latin typeface="+mn-lt"/>
                <a:ea typeface="+mn-ea"/>
                <a:cs typeface="+mn-cs"/>
              </a:rPr>
              <a:t>hypothèse</a:t>
            </a:r>
            <a:r>
              <a:rPr lang="fr-FR" sz="1200" kern="1200" dirty="0">
                <a:solidFill>
                  <a:schemeClr val="tx1"/>
                </a:solidFill>
                <a:effectLst/>
                <a:latin typeface="+mn-lt"/>
                <a:ea typeface="+mn-ea"/>
                <a:cs typeface="+mn-cs"/>
              </a:rPr>
              <a:t> d’un </a:t>
            </a:r>
            <a:r>
              <a:rPr lang="fr-FR" sz="1200" kern="1200" dirty="0" err="1">
                <a:solidFill>
                  <a:schemeClr val="tx1"/>
                </a:solidFill>
                <a:effectLst/>
                <a:latin typeface="+mn-lt"/>
                <a:ea typeface="+mn-ea"/>
                <a:cs typeface="+mn-cs"/>
              </a:rPr>
              <a:t>élève</a:t>
            </a:r>
            <a:r>
              <a:rPr lang="fr-FR" sz="1200" kern="1200" dirty="0">
                <a:solidFill>
                  <a:schemeClr val="tx1"/>
                </a:solidFill>
                <a:effectLst/>
                <a:latin typeface="+mn-lt"/>
                <a:ea typeface="+mn-ea"/>
                <a:cs typeface="+mn-cs"/>
              </a:rPr>
              <a:t> de terminale qui, en expression </a:t>
            </a:r>
            <a:r>
              <a:rPr lang="fr-FR" sz="1200" kern="1200" dirty="0" err="1">
                <a:solidFill>
                  <a:schemeClr val="tx1"/>
                </a:solidFill>
                <a:effectLst/>
                <a:latin typeface="+mn-lt"/>
                <a:ea typeface="+mn-ea"/>
                <a:cs typeface="+mn-cs"/>
              </a:rPr>
              <a:t>écrite</a:t>
            </a:r>
            <a:r>
              <a:rPr lang="fr-FR" sz="1200" kern="1200" dirty="0">
                <a:solidFill>
                  <a:schemeClr val="tx1"/>
                </a:solidFill>
                <a:effectLst/>
                <a:latin typeface="+mn-lt"/>
                <a:ea typeface="+mn-ea"/>
                <a:cs typeface="+mn-cs"/>
              </a:rPr>
              <a:t>, atteint un niveau A2 en « </a:t>
            </a:r>
            <a:r>
              <a:rPr lang="fr-FR" sz="1200" kern="1200" dirty="0" err="1">
                <a:solidFill>
                  <a:schemeClr val="tx1"/>
                </a:solidFill>
                <a:effectLst/>
                <a:latin typeface="+mn-lt"/>
                <a:ea typeface="+mn-ea"/>
                <a:cs typeface="+mn-cs"/>
              </a:rPr>
              <a:t>Cohérence</a:t>
            </a:r>
            <a:r>
              <a:rPr lang="fr-FR" sz="1200" kern="1200" dirty="0">
                <a:solidFill>
                  <a:schemeClr val="tx1"/>
                </a:solidFill>
                <a:effectLst/>
                <a:latin typeface="+mn-lt"/>
                <a:ea typeface="+mn-ea"/>
                <a:cs typeface="+mn-cs"/>
              </a:rPr>
              <a:t> du discours », un niveau B1 en « </a:t>
            </a:r>
            <a:r>
              <a:rPr lang="fr-FR" sz="1200" kern="1200" dirty="0" err="1">
                <a:solidFill>
                  <a:schemeClr val="tx1"/>
                </a:solidFill>
                <a:effectLst/>
                <a:latin typeface="+mn-lt"/>
                <a:ea typeface="+mn-ea"/>
                <a:cs typeface="+mn-cs"/>
              </a:rPr>
              <a:t>Qualite</a:t>
            </a:r>
            <a:r>
              <a:rPr lang="fr-FR" sz="1200" kern="1200" dirty="0">
                <a:solidFill>
                  <a:schemeClr val="tx1"/>
                </a:solidFill>
                <a:effectLst/>
                <a:latin typeface="+mn-lt"/>
                <a:ea typeface="+mn-ea"/>
                <a:cs typeface="+mn-cs"/>
              </a:rPr>
              <a:t>́ du contenu » et en « Richesse de la langue » et un niveau B2 en « Correction de la langue </a:t>
            </a:r>
            <a:r>
              <a:rPr lang="fr-FR" sz="1200" kern="1200" dirty="0" err="1">
                <a:solidFill>
                  <a:schemeClr val="tx1"/>
                </a:solidFill>
                <a:effectLst/>
                <a:latin typeface="+mn-lt"/>
                <a:ea typeface="+mn-ea"/>
                <a:cs typeface="+mn-cs"/>
              </a:rPr>
              <a:t>écrite</a:t>
            </a:r>
            <a:r>
              <a:rPr lang="fr-FR" sz="1200" kern="1200" dirty="0">
                <a:solidFill>
                  <a:schemeClr val="tx1"/>
                </a:solidFill>
                <a:effectLst/>
                <a:latin typeface="+mn-lt"/>
                <a:ea typeface="+mn-ea"/>
                <a:cs typeface="+mn-cs"/>
              </a:rPr>
              <a:t> ». Cet </a:t>
            </a:r>
            <a:r>
              <a:rPr lang="fr-FR" sz="1200" kern="1200" dirty="0" err="1">
                <a:solidFill>
                  <a:schemeClr val="tx1"/>
                </a:solidFill>
                <a:effectLst/>
                <a:latin typeface="+mn-lt"/>
                <a:ea typeface="+mn-ea"/>
                <a:cs typeface="+mn-cs"/>
              </a:rPr>
              <a:t>élève</a:t>
            </a:r>
            <a:r>
              <a:rPr lang="fr-FR" sz="1200" kern="1200" dirty="0">
                <a:solidFill>
                  <a:schemeClr val="tx1"/>
                </a:solidFill>
                <a:effectLst/>
                <a:latin typeface="+mn-lt"/>
                <a:ea typeface="+mn-ea"/>
                <a:cs typeface="+mn-cs"/>
              </a:rPr>
              <a:t> obtiendra un score de 45 points (5+2x10+20).</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Si cet </a:t>
            </a:r>
            <a:r>
              <a:rPr lang="fr-FR" sz="1200" kern="1200" dirty="0" err="1">
                <a:solidFill>
                  <a:schemeClr val="tx1"/>
                </a:solidFill>
                <a:effectLst/>
                <a:latin typeface="+mn-lt"/>
                <a:ea typeface="+mn-ea"/>
                <a:cs typeface="+mn-cs"/>
              </a:rPr>
              <a:t>élève</a:t>
            </a:r>
            <a:r>
              <a:rPr lang="fr-FR" sz="1200" kern="1200" dirty="0">
                <a:solidFill>
                  <a:schemeClr val="tx1"/>
                </a:solidFill>
                <a:effectLst/>
                <a:latin typeface="+mn-lt"/>
                <a:ea typeface="+mn-ea"/>
                <a:cs typeface="+mn-cs"/>
              </a:rPr>
              <a:t> est en terminale et qu’il est </a:t>
            </a:r>
            <a:r>
              <a:rPr lang="fr-FR" sz="1200" kern="1200" dirty="0" err="1">
                <a:solidFill>
                  <a:schemeClr val="tx1"/>
                </a:solidFill>
                <a:effectLst/>
                <a:latin typeface="+mn-lt"/>
                <a:ea typeface="+mn-ea"/>
                <a:cs typeface="+mn-cs"/>
              </a:rPr>
              <a:t>évalue</a:t>
            </a:r>
            <a:r>
              <a:rPr lang="fr-FR" sz="1200" kern="1200" dirty="0">
                <a:solidFill>
                  <a:schemeClr val="tx1"/>
                </a:solidFill>
                <a:effectLst/>
                <a:latin typeface="+mn-lt"/>
                <a:ea typeface="+mn-ea"/>
                <a:cs typeface="+mn-cs"/>
              </a:rPr>
              <a:t>́ en LVA, il obtiendra une note entre 14 et 16, le niveau visé </a:t>
            </a:r>
            <a:r>
              <a:rPr lang="fr-FR" sz="1200" kern="1200" dirty="0" err="1">
                <a:solidFill>
                  <a:schemeClr val="tx1"/>
                </a:solidFill>
                <a:effectLst/>
                <a:latin typeface="+mn-lt"/>
                <a:ea typeface="+mn-ea"/>
                <a:cs typeface="+mn-cs"/>
              </a:rPr>
              <a:t>étant</a:t>
            </a:r>
            <a:r>
              <a:rPr lang="fr-FR" sz="1200" kern="1200" dirty="0">
                <a:solidFill>
                  <a:schemeClr val="tx1"/>
                </a:solidFill>
                <a:effectLst/>
                <a:latin typeface="+mn-lt"/>
                <a:ea typeface="+mn-ea"/>
                <a:cs typeface="+mn-cs"/>
              </a:rPr>
              <a:t> B2.</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S’il est </a:t>
            </a:r>
            <a:r>
              <a:rPr lang="fr-FR" sz="1200" kern="1200" dirty="0" err="1">
                <a:solidFill>
                  <a:schemeClr val="tx1"/>
                </a:solidFill>
                <a:effectLst/>
                <a:latin typeface="+mn-lt"/>
                <a:ea typeface="+mn-ea"/>
                <a:cs typeface="+mn-cs"/>
              </a:rPr>
              <a:t>évalue</a:t>
            </a:r>
            <a:r>
              <a:rPr lang="fr-FR" sz="1200" kern="1200" dirty="0">
                <a:solidFill>
                  <a:schemeClr val="tx1"/>
                </a:solidFill>
                <a:effectLst/>
                <a:latin typeface="+mn-lt"/>
                <a:ea typeface="+mn-ea"/>
                <a:cs typeface="+mn-cs"/>
              </a:rPr>
              <a:t>́ en LVB, il obtiendra une note de 20, car il est au-dessus du niveau visé (B1) en LVB. </a:t>
            </a:r>
            <a:endParaRPr lang="fr-FR" dirty="0"/>
          </a:p>
          <a:p>
            <a:endParaRPr lang="fr-FR" b="0" dirty="0">
              <a:solidFill>
                <a:srgbClr val="FF0000"/>
              </a:solidFill>
            </a:endParaRPr>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25</a:t>
            </a:fld>
            <a:endParaRPr lang="fr-FR"/>
          </a:p>
        </p:txBody>
      </p:sp>
    </p:spTree>
    <p:extLst>
      <p:ext uri="{BB962C8B-B14F-4D97-AF65-F5344CB8AC3E}">
        <p14:creationId xmlns:p14="http://schemas.microsoft.com/office/powerpoint/2010/main" val="207279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 ‘liberté’ ou ‘latitude’ permet</a:t>
            </a:r>
            <a:r>
              <a:rPr lang="fr-FR" baseline="0" dirty="0" smtClean="0"/>
              <a:t> de prendre en compte le contexte d’enseignement ainsi que l’impression générale de la copie, permet de moduler si le positionnement par colonne et par niveau a fait naître des doutes chez le correcteur. </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26</a:t>
            </a:fld>
            <a:endParaRPr lang="fr-FR"/>
          </a:p>
        </p:txBody>
      </p:sp>
    </p:spTree>
    <p:extLst>
      <p:ext uri="{BB962C8B-B14F-4D97-AF65-F5344CB8AC3E}">
        <p14:creationId xmlns:p14="http://schemas.microsoft.com/office/powerpoint/2010/main" val="155900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Deux grilles pour la production : expression </a:t>
            </a:r>
            <a:r>
              <a:rPr lang="fr-FR" sz="1200" b="1" kern="1200" dirty="0" err="1">
                <a:solidFill>
                  <a:schemeClr val="tx1"/>
                </a:solidFill>
                <a:effectLst/>
                <a:latin typeface="+mn-lt"/>
                <a:ea typeface="+mn-ea"/>
                <a:cs typeface="+mn-cs"/>
              </a:rPr>
              <a:t>écrite</a:t>
            </a:r>
            <a:r>
              <a:rPr lang="fr-FR" sz="1200" b="1" kern="1200" dirty="0">
                <a:solidFill>
                  <a:schemeClr val="tx1"/>
                </a:solidFill>
                <a:effectLst/>
                <a:latin typeface="+mn-lt"/>
                <a:ea typeface="+mn-ea"/>
                <a:cs typeface="+mn-cs"/>
              </a:rPr>
              <a:t> et expression orale </a:t>
            </a:r>
            <a:endParaRPr lang="fr-FR" dirty="0"/>
          </a:p>
          <a:p>
            <a:r>
              <a:rPr lang="fr-FR" sz="1200" kern="1200" dirty="0">
                <a:solidFill>
                  <a:schemeClr val="tx1"/>
                </a:solidFill>
                <a:effectLst/>
                <a:latin typeface="+mn-lt"/>
                <a:ea typeface="+mn-ea"/>
                <a:cs typeface="+mn-cs"/>
              </a:rPr>
              <a:t>Pour les </a:t>
            </a:r>
            <a:r>
              <a:rPr lang="fr-FR" sz="1200" kern="1200" dirty="0" err="1">
                <a:solidFill>
                  <a:schemeClr val="tx1"/>
                </a:solidFill>
                <a:effectLst/>
                <a:latin typeface="+mn-lt"/>
                <a:ea typeface="+mn-ea"/>
                <a:cs typeface="+mn-cs"/>
              </a:rPr>
              <a:t>compétences</a:t>
            </a:r>
            <a:r>
              <a:rPr lang="fr-FR" sz="1200" kern="1200" dirty="0">
                <a:solidFill>
                  <a:schemeClr val="tx1"/>
                </a:solidFill>
                <a:effectLst/>
                <a:latin typeface="+mn-lt"/>
                <a:ea typeface="+mn-ea"/>
                <a:cs typeface="+mn-cs"/>
              </a:rPr>
              <a:t> en production, deux grilles sont </a:t>
            </a:r>
            <a:r>
              <a:rPr lang="fr-FR" sz="1200" kern="1200" dirty="0" err="1">
                <a:solidFill>
                  <a:schemeClr val="tx1"/>
                </a:solidFill>
                <a:effectLst/>
                <a:latin typeface="+mn-lt"/>
                <a:ea typeface="+mn-ea"/>
                <a:cs typeface="+mn-cs"/>
              </a:rPr>
              <a:t>proposées</a:t>
            </a:r>
            <a:r>
              <a:rPr lang="fr-FR" sz="1200" kern="1200" dirty="0">
                <a:solidFill>
                  <a:schemeClr val="tx1"/>
                </a:solidFill>
                <a:effectLst/>
                <a:latin typeface="+mn-lt"/>
                <a:ea typeface="+mn-ea"/>
                <a:cs typeface="+mn-cs"/>
              </a:rPr>
              <a:t>, l’une pour l’</a:t>
            </a:r>
            <a:r>
              <a:rPr lang="fr-FR" sz="1200" kern="1200" dirty="0" err="1">
                <a:solidFill>
                  <a:schemeClr val="tx1"/>
                </a:solidFill>
                <a:effectLst/>
                <a:latin typeface="+mn-lt"/>
                <a:ea typeface="+mn-ea"/>
                <a:cs typeface="+mn-cs"/>
              </a:rPr>
              <a:t>écrit</a:t>
            </a:r>
            <a:r>
              <a:rPr lang="fr-FR" sz="1200" kern="1200" dirty="0">
                <a:solidFill>
                  <a:schemeClr val="tx1"/>
                </a:solidFill>
                <a:effectLst/>
                <a:latin typeface="+mn-lt"/>
                <a:ea typeface="+mn-ea"/>
                <a:cs typeface="+mn-cs"/>
              </a:rPr>
              <a:t> et l’autre pour l’oral.</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Elles se distinguent de la grille de </a:t>
            </a:r>
            <a:r>
              <a:rPr lang="fr-FR" sz="1200" kern="1200" dirty="0" err="1">
                <a:solidFill>
                  <a:schemeClr val="tx1"/>
                </a:solidFill>
                <a:effectLst/>
                <a:latin typeface="+mn-lt"/>
                <a:ea typeface="+mn-ea"/>
                <a:cs typeface="+mn-cs"/>
              </a:rPr>
              <a:t>compréhension</a:t>
            </a:r>
            <a:r>
              <a:rPr lang="fr-FR" sz="1200" kern="1200" dirty="0">
                <a:solidFill>
                  <a:schemeClr val="tx1"/>
                </a:solidFill>
                <a:effectLst/>
                <a:latin typeface="+mn-lt"/>
                <a:ea typeface="+mn-ea"/>
                <a:cs typeface="+mn-cs"/>
              </a:rPr>
              <a:t> par la </a:t>
            </a:r>
            <a:r>
              <a:rPr lang="fr-FR" sz="1200" kern="1200" dirty="0" err="1">
                <a:solidFill>
                  <a:schemeClr val="tx1"/>
                </a:solidFill>
                <a:effectLst/>
                <a:latin typeface="+mn-lt"/>
                <a:ea typeface="+mn-ea"/>
                <a:cs typeface="+mn-cs"/>
              </a:rPr>
              <a:t>présence</a:t>
            </a:r>
            <a:r>
              <a:rPr lang="fr-FR" sz="1200" kern="1200" dirty="0">
                <a:solidFill>
                  <a:schemeClr val="tx1"/>
                </a:solidFill>
                <a:effectLst/>
                <a:latin typeface="+mn-lt"/>
                <a:ea typeface="+mn-ea"/>
                <a:cs typeface="+mn-cs"/>
              </a:rPr>
              <a:t> de quatre </a:t>
            </a:r>
            <a:r>
              <a:rPr lang="fr-FR" sz="1200" kern="1200" dirty="0" err="1">
                <a:solidFill>
                  <a:schemeClr val="tx1"/>
                </a:solidFill>
                <a:effectLst/>
                <a:latin typeface="+mn-lt"/>
                <a:ea typeface="+mn-ea"/>
                <a:cs typeface="+mn-cs"/>
              </a:rPr>
              <a:t>critères</a:t>
            </a:r>
            <a:r>
              <a:rPr lang="fr-FR" sz="1200" kern="1200" dirty="0">
                <a:solidFill>
                  <a:schemeClr val="tx1"/>
                </a:solidFill>
                <a:effectLst/>
                <a:latin typeface="+mn-lt"/>
                <a:ea typeface="+mn-ea"/>
                <a:cs typeface="+mn-cs"/>
              </a:rPr>
              <a:t> d’</a:t>
            </a:r>
            <a:r>
              <a:rPr lang="fr-FR" sz="1200" kern="1200" dirty="0" err="1">
                <a:solidFill>
                  <a:schemeClr val="tx1"/>
                </a:solidFill>
                <a:effectLst/>
                <a:latin typeface="+mn-lt"/>
                <a:ea typeface="+mn-ea"/>
                <a:cs typeface="+mn-cs"/>
              </a:rPr>
              <a:t>évaluation</a:t>
            </a:r>
            <a:r>
              <a:rPr lang="fr-FR" sz="1200" kern="1200" dirty="0">
                <a:solidFill>
                  <a:schemeClr val="tx1"/>
                </a:solidFill>
                <a:effectLst/>
                <a:latin typeface="+mn-lt"/>
                <a:ea typeface="+mn-ea"/>
                <a:cs typeface="+mn-cs"/>
              </a:rPr>
              <a:t>, deux d’entre eux </a:t>
            </a:r>
            <a:r>
              <a:rPr lang="fr-FR" sz="1200" kern="1200" dirty="0" err="1">
                <a:solidFill>
                  <a:schemeClr val="tx1"/>
                </a:solidFill>
                <a:effectLst/>
                <a:latin typeface="+mn-lt"/>
                <a:ea typeface="+mn-ea"/>
                <a:cs typeface="+mn-cs"/>
              </a:rPr>
              <a:t>étant</a:t>
            </a:r>
            <a:r>
              <a:rPr lang="fr-FR" sz="1200" kern="1200" dirty="0">
                <a:solidFill>
                  <a:schemeClr val="tx1"/>
                </a:solidFill>
                <a:effectLst/>
                <a:latin typeface="+mn-lt"/>
                <a:ea typeface="+mn-ea"/>
                <a:cs typeface="+mn-cs"/>
              </a:rPr>
              <a:t> communs aux deux grilles (« Correction de la langue » et « Richesse de la langue </a:t>
            </a:r>
            <a:r>
              <a:rPr lang="fr-FR" sz="1200" kern="1200" dirty="0" smtClean="0">
                <a:solidFill>
                  <a:schemeClr val="tx1"/>
                </a:solidFill>
                <a:effectLst/>
                <a:latin typeface="+mn-lt"/>
                <a:ea typeface="+mn-ea"/>
                <a:cs typeface="+mn-cs"/>
              </a:rPr>
              <a:t>» mais les</a:t>
            </a:r>
            <a:r>
              <a:rPr lang="fr-FR" sz="1200" kern="1200" baseline="0" dirty="0" smtClean="0">
                <a:solidFill>
                  <a:schemeClr val="tx1"/>
                </a:solidFill>
                <a:effectLst/>
                <a:latin typeface="+mn-lt"/>
                <a:ea typeface="+mn-ea"/>
                <a:cs typeface="+mn-cs"/>
              </a:rPr>
              <a:t> critères diffèrent</a:t>
            </a:r>
            <a:r>
              <a:rPr lang="fr-FR" sz="1200" kern="1200" dirty="0" smtClean="0">
                <a:solidFill>
                  <a:schemeClr val="tx1"/>
                </a:solidFill>
                <a:effectLst/>
                <a:latin typeface="+mn-lt"/>
                <a:ea typeface="+mn-ea"/>
                <a:cs typeface="+mn-cs"/>
              </a:rPr>
              <a:t>). </a:t>
            </a:r>
            <a:endParaRPr lang="fr-FR" dirty="0"/>
          </a:p>
          <a:p>
            <a:r>
              <a:rPr lang="fr-FR" sz="1200" kern="1200" dirty="0">
                <a:solidFill>
                  <a:schemeClr val="tx1"/>
                </a:solidFill>
                <a:effectLst/>
                <a:latin typeface="+mn-lt"/>
                <a:ea typeface="+mn-ea"/>
                <a:cs typeface="+mn-cs"/>
              </a:rPr>
              <a:t>La grille concernant l’oral prend en compte l’expression orale en continu et en interaction. En expression </a:t>
            </a:r>
            <a:r>
              <a:rPr lang="fr-FR" sz="1200" kern="1200" dirty="0" err="1">
                <a:solidFill>
                  <a:schemeClr val="tx1"/>
                </a:solidFill>
                <a:effectLst/>
                <a:latin typeface="+mn-lt"/>
                <a:ea typeface="+mn-ea"/>
                <a:cs typeface="+mn-cs"/>
              </a:rPr>
              <a:t>écrite</a:t>
            </a:r>
            <a:r>
              <a:rPr lang="fr-FR" sz="1200" kern="1200" dirty="0">
                <a:solidFill>
                  <a:schemeClr val="tx1"/>
                </a:solidFill>
                <a:effectLst/>
                <a:latin typeface="+mn-lt"/>
                <a:ea typeface="+mn-ea"/>
                <a:cs typeface="+mn-cs"/>
              </a:rPr>
              <a:t>, le contenu est </a:t>
            </a:r>
            <a:r>
              <a:rPr lang="fr-FR" sz="1200" kern="1200" dirty="0" smtClean="0">
                <a:solidFill>
                  <a:schemeClr val="tx1"/>
                </a:solidFill>
                <a:effectLst/>
                <a:latin typeface="+mn-lt"/>
                <a:ea typeface="+mn-ea"/>
                <a:cs typeface="+mn-cs"/>
              </a:rPr>
              <a:t>évalué́ </a:t>
            </a:r>
            <a:r>
              <a:rPr lang="fr-FR" sz="1200" kern="1200" dirty="0">
                <a:solidFill>
                  <a:schemeClr val="tx1"/>
                </a:solidFill>
                <a:effectLst/>
                <a:latin typeface="+mn-lt"/>
                <a:ea typeface="+mn-ea"/>
                <a:cs typeface="+mn-cs"/>
              </a:rPr>
              <a:t>au regard de sa </a:t>
            </a:r>
            <a:r>
              <a:rPr lang="fr-FR" sz="1200" kern="1200" dirty="0" smtClean="0">
                <a:solidFill>
                  <a:schemeClr val="tx1"/>
                </a:solidFill>
                <a:effectLst/>
                <a:latin typeface="+mn-lt"/>
                <a:ea typeface="+mn-ea"/>
                <a:cs typeface="+mn-cs"/>
              </a:rPr>
              <a:t>qualité́</a:t>
            </a:r>
            <a:r>
              <a:rPr lang="fr-FR" sz="1200" kern="1200" dirty="0">
                <a:solidFill>
                  <a:schemeClr val="tx1"/>
                </a:solidFill>
                <a:effectLst/>
                <a:latin typeface="+mn-lt"/>
                <a:ea typeface="+mn-ea"/>
                <a:cs typeface="+mn-cs"/>
              </a:rPr>
              <a:t>, sa richesse (colonne 1) et de sa construction, son organisation, sa </a:t>
            </a:r>
            <a:r>
              <a:rPr lang="fr-FR" sz="1200" kern="1200" dirty="0" err="1">
                <a:solidFill>
                  <a:schemeClr val="tx1"/>
                </a:solidFill>
                <a:effectLst/>
                <a:latin typeface="+mn-lt"/>
                <a:ea typeface="+mn-ea"/>
                <a:cs typeface="+mn-cs"/>
              </a:rPr>
              <a:t>cohérence</a:t>
            </a:r>
            <a:r>
              <a:rPr lang="fr-FR" sz="1200" kern="1200" dirty="0">
                <a:solidFill>
                  <a:schemeClr val="tx1"/>
                </a:solidFill>
                <a:effectLst/>
                <a:latin typeface="+mn-lt"/>
                <a:ea typeface="+mn-ea"/>
                <a:cs typeface="+mn-cs"/>
              </a:rPr>
              <a:t> interne (colonne 2).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E2F59A2B-1A32-4D4F-9A24-D8F7CD3C199D}" type="slidenum">
              <a:rPr lang="fr-FR" smtClean="0"/>
              <a:pPr/>
              <a:t>27</a:t>
            </a:fld>
            <a:endParaRPr lang="fr-FR"/>
          </a:p>
        </p:txBody>
      </p:sp>
    </p:spTree>
    <p:extLst>
      <p:ext uri="{BB962C8B-B14F-4D97-AF65-F5344CB8AC3E}">
        <p14:creationId xmlns:p14="http://schemas.microsoft.com/office/powerpoint/2010/main" val="166016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Deux </a:t>
            </a:r>
            <a:r>
              <a:rPr lang="fr-FR" dirty="0"/>
              <a:t>activités langagières évaluées : CE/EE</a:t>
            </a:r>
          </a:p>
          <a:p>
            <a:r>
              <a:rPr lang="fr-FR" baseline="0" dirty="0" smtClean="0"/>
              <a:t>Le sujet </a:t>
            </a:r>
            <a:r>
              <a:rPr lang="fr-FR" baseline="0" dirty="0"/>
              <a:t>s’adresse autant à des LVA que des LVB, bac </a:t>
            </a:r>
            <a:r>
              <a:rPr lang="fr-FR" baseline="0" dirty="0" smtClean="0"/>
              <a:t>général ou bac technologique, ou les deux.</a:t>
            </a:r>
            <a:endParaRPr lang="fr-FR" baseline="0" dirty="0"/>
          </a:p>
          <a:p>
            <a:r>
              <a:rPr lang="fr-FR" baseline="0" dirty="0" smtClean="0"/>
              <a:t>Noté que la mention </a:t>
            </a:r>
            <a:r>
              <a:rPr lang="fr-FR" baseline="0" dirty="0"/>
              <a:t>de l’axe travaillé dans le </a:t>
            </a:r>
            <a:r>
              <a:rPr lang="fr-FR" baseline="0" dirty="0" smtClean="0"/>
              <a:t>sujet est donnée dans l’énoncé. </a:t>
            </a:r>
            <a:endParaRPr lang="fr-FR" baseline="0" dirty="0"/>
          </a:p>
          <a:p>
            <a:r>
              <a:rPr lang="fr-FR" baseline="0" dirty="0"/>
              <a:t>Niveau visé : LVA : B1-B2 et LVB : A2-B1</a:t>
            </a:r>
          </a:p>
          <a:p>
            <a:r>
              <a:rPr lang="fr-FR" baseline="0" dirty="0"/>
              <a:t>Durée de l’épreuve 1H30</a:t>
            </a:r>
          </a:p>
          <a:p>
            <a:r>
              <a:rPr lang="fr-FR" baseline="0" dirty="0"/>
              <a:t>Barème : 20 points (10 et 10)</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31</a:t>
            </a:fld>
            <a:endParaRPr lang="fr-FR"/>
          </a:p>
        </p:txBody>
      </p:sp>
    </p:spTree>
    <p:extLst>
      <p:ext uri="{BB962C8B-B14F-4D97-AF65-F5344CB8AC3E}">
        <p14:creationId xmlns:p14="http://schemas.microsoft.com/office/powerpoint/2010/main" val="3133015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L’apparition d’un troisième document est donc possible dans une question. C’est le cas dans le sujet qui nous préoccupe.</a:t>
            </a:r>
          </a:p>
          <a:p>
            <a:r>
              <a:rPr lang="fr-FR" dirty="0"/>
              <a:t>Présence presque systématique d’un document d’auteur.</a:t>
            </a:r>
          </a:p>
          <a:p>
            <a:r>
              <a:rPr lang="fr-FR" dirty="0"/>
              <a:t>Il n’y a pas eu de consignes précises concernant la date des supports (contrairement aux sujets habituels du baccalauréat pour lesquels les concepteurs avaient pour consigne de prendre essentiellement des sujets récents).</a:t>
            </a:r>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32</a:t>
            </a:fld>
            <a:endParaRPr lang="fr-FR"/>
          </a:p>
        </p:txBody>
      </p:sp>
    </p:spTree>
    <p:extLst>
      <p:ext uri="{BB962C8B-B14F-4D97-AF65-F5344CB8AC3E}">
        <p14:creationId xmlns:p14="http://schemas.microsoft.com/office/powerpoint/2010/main" val="332727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A partir des </a:t>
            </a:r>
            <a:r>
              <a:rPr lang="fr-FR" baseline="0" dirty="0" err="1" smtClean="0"/>
              <a:t>exples</a:t>
            </a:r>
            <a:r>
              <a:rPr lang="fr-FR" baseline="0" dirty="0" smtClean="0"/>
              <a:t> projetés, se mettre d’accord sur ce que l’on entend par :</a:t>
            </a:r>
          </a:p>
          <a:p>
            <a:r>
              <a:rPr lang="fr-FR" baseline="0" dirty="0" smtClean="0"/>
              <a:t> « contexte » et « situation d’énonciation » (qui parle, d’où et à qui) = – auteur/ voix narrative/1° personne/ au moment où il écrit/  s’adresse à son grand père / il le remercie car grâce à lui il est devenu ‘torero’</a:t>
            </a:r>
          </a:p>
          <a:p>
            <a:r>
              <a:rPr lang="fr-FR" baseline="0" dirty="0" smtClean="0"/>
              <a:t>« réseaux de sens »  (cohérence interne)  = Il insiste, il se répète, émotion, </a:t>
            </a:r>
          </a:p>
          <a:p>
            <a:r>
              <a:rPr lang="fr-FR" baseline="0" dirty="0" smtClean="0"/>
              <a:t>« Stratégies de communication » (portée du document – intention de l’auteur  = rend hommage à son grand père mais au-delà, il évoque l’importance d’un modèle dans la construction de la </a:t>
            </a:r>
            <a:r>
              <a:rPr lang="fr-FR" baseline="0" dirty="0" err="1" smtClean="0"/>
              <a:t>pesonnalité</a:t>
            </a:r>
            <a:r>
              <a:rPr lang="fr-FR" baseline="0" dirty="0" smtClean="0"/>
              <a:t> de chaque être. </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33</a:t>
            </a:fld>
            <a:endParaRPr lang="fr-FR"/>
          </a:p>
        </p:txBody>
      </p:sp>
    </p:spTree>
    <p:extLst>
      <p:ext uri="{BB962C8B-B14F-4D97-AF65-F5344CB8AC3E}">
        <p14:creationId xmlns:p14="http://schemas.microsoft.com/office/powerpoint/2010/main" val="357078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A partir des </a:t>
            </a:r>
            <a:r>
              <a:rPr lang="fr-FR" baseline="0" dirty="0" err="1" smtClean="0"/>
              <a:t>exples</a:t>
            </a:r>
            <a:r>
              <a:rPr lang="fr-FR" baseline="0" dirty="0" smtClean="0"/>
              <a:t> projetés, se mettre d’accord sur ce que l’on entend par :</a:t>
            </a:r>
          </a:p>
          <a:p>
            <a:r>
              <a:rPr lang="fr-FR" baseline="0" dirty="0" smtClean="0"/>
              <a:t> « contexte » et « situation d’énonciation » (qui parle, d’où et à qui) = – auteure/ voix narrative/1° personne au féminin/ au moment où elle écrit/ souvenirs d’enfance/ importance de la lecture/ des sensations / elle s’adresse à quelqu’un</a:t>
            </a:r>
          </a:p>
          <a:p>
            <a:r>
              <a:rPr lang="fr-FR" baseline="0" dirty="0" smtClean="0"/>
              <a:t>« réseaux de sens »  (cohérence interne)  = de la maison al ‘</a:t>
            </a:r>
            <a:r>
              <a:rPr lang="fr-FR" baseline="0" dirty="0" err="1" smtClean="0"/>
              <a:t>cuarto</a:t>
            </a:r>
            <a:r>
              <a:rPr lang="fr-FR" baseline="0" dirty="0" smtClean="0"/>
              <a:t> de las </a:t>
            </a:r>
            <a:r>
              <a:rPr lang="fr-FR" baseline="0" dirty="0" err="1" smtClean="0"/>
              <a:t>manzanas</a:t>
            </a:r>
            <a:r>
              <a:rPr lang="fr-FR" baseline="0" dirty="0" smtClean="0"/>
              <a:t>’ – de la réalité (la maison) à l’imaginaire (el </a:t>
            </a:r>
            <a:r>
              <a:rPr lang="fr-FR" baseline="0" dirty="0" err="1" smtClean="0"/>
              <a:t>sueno</a:t>
            </a:r>
            <a:r>
              <a:rPr lang="fr-FR" baseline="0" dirty="0" smtClean="0"/>
              <a:t>) – le </a:t>
            </a:r>
            <a:r>
              <a:rPr lang="fr-FR" baseline="0" dirty="0" err="1" smtClean="0"/>
              <a:t>plasir</a:t>
            </a:r>
            <a:r>
              <a:rPr lang="fr-FR" baseline="0" dirty="0" smtClean="0"/>
              <a:t> ‘me </a:t>
            </a:r>
            <a:r>
              <a:rPr lang="fr-FR" baseline="0" dirty="0" err="1" smtClean="0"/>
              <a:t>gustaba</a:t>
            </a:r>
            <a:r>
              <a:rPr lang="fr-FR" baseline="0" dirty="0" smtClean="0"/>
              <a:t>’</a:t>
            </a:r>
          </a:p>
          <a:p>
            <a:r>
              <a:rPr lang="fr-FR" baseline="0" dirty="0" smtClean="0"/>
              <a:t>« Stratégies de communication » (portée du document – intention de l’auteur  = faire revivre ses souvenirs, transmettre cette expérience plaisante à quelqu’un. </a:t>
            </a:r>
          </a:p>
          <a:p>
            <a:endParaRPr lang="fr-FR" baseline="0" dirty="0" smtClean="0"/>
          </a:p>
          <a:p>
            <a:r>
              <a:rPr lang="fr-FR" baseline="0" dirty="0" smtClean="0"/>
              <a:t>Point de vigilance : s’il est important pour les correcteurs de faire ce repérage d’informations, ils doivent être conscients que le but est d’envisager le maximum de possibles mais qu’ils doivent se montrer attentifs aux propositions du candidat. Il ne sera pas toujours aisé de distinguer si tel ou tel élément du compte-rendu du candidat entre dans telle ou telle colonne. Ce n’est pas grave, l’important est de constater sa présence et de le valoriser. </a:t>
            </a:r>
          </a:p>
          <a:p>
            <a:r>
              <a:rPr lang="fr-FR" baseline="0" dirty="0" smtClean="0"/>
              <a:t>Ne pas oublier, que la question en CE porte aussi sur le dossier, sur la mise en relation des documents du dossier (comparer, trouver les différences ou points </a:t>
            </a:r>
            <a:r>
              <a:rPr lang="fr-FR" baseline="0" dirty="0" err="1" smtClean="0"/>
              <a:t>commns</a:t>
            </a:r>
            <a:r>
              <a:rPr lang="fr-FR" baseline="0" dirty="0" smtClean="0"/>
              <a:t> </a:t>
            </a:r>
            <a:r>
              <a:rPr lang="fr-FR" baseline="0" dirty="0" err="1" smtClean="0"/>
              <a:t>etc</a:t>
            </a:r>
            <a:r>
              <a:rPr lang="fr-FR" baseline="0" dirty="0" smtClean="0"/>
              <a:t> …)ce qui nous aidera à mieux identifier le degrés de compréhension de l’élève. </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34</a:t>
            </a:fld>
            <a:endParaRPr lang="fr-FR"/>
          </a:p>
        </p:txBody>
      </p:sp>
    </p:spTree>
    <p:extLst>
      <p:ext uri="{BB962C8B-B14F-4D97-AF65-F5344CB8AC3E}">
        <p14:creationId xmlns:p14="http://schemas.microsoft.com/office/powerpoint/2010/main" val="1834357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proposition 1 est plus ‘pratique’</a:t>
            </a:r>
            <a:r>
              <a:rPr lang="fr-FR" baseline="0" dirty="0" smtClean="0"/>
              <a:t>. Elle est adaptée à la grille. On retrouve l’invitation à rendre compte de la compréhension + à mettre en relation</a:t>
            </a:r>
          </a:p>
          <a:p>
            <a:r>
              <a:rPr lang="fr-FR" baseline="0" dirty="0" smtClean="0"/>
              <a:t>La proposition 2 : pour la 1° partie idem : il s’agit pour le candidat de rendre compte de ce qu’il a compris + on l’invite à rechercher les points qui distinguent chaque document, par conséquent à les mettre en relation. </a:t>
            </a:r>
          </a:p>
          <a:p>
            <a:r>
              <a:rPr lang="fr-FR" baseline="0" dirty="0" smtClean="0"/>
              <a:t>On remarque que // à l’E3C 1 (CO) une progression dans la difficulté : 1. parce que ce travail est à restituer en langue cible – 2. parce que l’on a plusieurs documents et que l’on demande à l’élève de mettre en relation : les documents entre eux + avec un axe.</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35</a:t>
            </a:fld>
            <a:endParaRPr lang="fr-FR"/>
          </a:p>
        </p:txBody>
      </p:sp>
    </p:spTree>
    <p:extLst>
      <p:ext uri="{BB962C8B-B14F-4D97-AF65-F5344CB8AC3E}">
        <p14:creationId xmlns:p14="http://schemas.microsoft.com/office/powerpoint/2010/main" val="4032255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Analyse réalisée par les formateurs d’espagnol. Le but de</a:t>
            </a:r>
            <a:r>
              <a:rPr lang="fr-FR" baseline="0" dirty="0" smtClean="0"/>
              <a:t> cette analyse est de contempler l’ensemble des possibles à partir du document support et d’envisager qu’elle compétence est convoquée lorsque telle ou telle information est proposée par l’élève. (capacité à identifier le contexte, à rendre compte des réseaux de sens, à identifier la portée du document)</a:t>
            </a:r>
          </a:p>
          <a:p>
            <a:r>
              <a:rPr lang="fr-FR" sz="2000" b="1" u="sng" baseline="0" dirty="0" smtClean="0">
                <a:solidFill>
                  <a:srgbClr val="FF3300"/>
                </a:solidFill>
              </a:rPr>
              <a:t>Il ne s’agit aucunement d’un corrigé type. Il n’existe pas de corrigé type. Ce serait un contresens que de penser en termes de corrigé type. </a:t>
            </a:r>
            <a:r>
              <a:rPr lang="fr-FR" baseline="0" dirty="0" smtClean="0"/>
              <a:t>Chaque lecteur (ou téléspectateur pour un document vidéo, auditeur pour un audio) a sa propre perception du document support, sa façon de le restituer. Le but du correcteur est de définir son degrés de compréhension.</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36</a:t>
            </a:fld>
            <a:endParaRPr lang="fr-FR"/>
          </a:p>
        </p:txBody>
      </p:sp>
    </p:spTree>
    <p:extLst>
      <p:ext uri="{BB962C8B-B14F-4D97-AF65-F5344CB8AC3E}">
        <p14:creationId xmlns:p14="http://schemas.microsoft.com/office/powerpoint/2010/main" val="3896105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FR" dirty="0" smtClean="0"/>
              <a:t>Qualité de la langue : En tant que correcteur : faire en sorte de faire abstraction</a:t>
            </a:r>
            <a:r>
              <a:rPr lang="fr-FR" baseline="0" dirty="0" smtClean="0"/>
              <a:t> des gallicismes, barbarismes, et s’efforcer de suivre le sens du compte rendu de l’élève – le candidat sera sanctionné en EE pour la mauvaise qualité de la langue, s’interdire donc de lui infliger une ‘double peine’. </a:t>
            </a:r>
          </a:p>
          <a:p>
            <a:pPr marL="228600" indent="-228600">
              <a:buAutoNum type="arabicPeriod"/>
            </a:pPr>
            <a:r>
              <a:rPr lang="fr-FR" baseline="0" dirty="0" smtClean="0"/>
              <a:t>Restitution en français : si nous ne pénalisons pas, porte ouverte au tout français – Si nous mettons 0/20, nous ne tenons pas compte des efforts de compréhension … Bien les avertir de ce à quoi ils s’exposent, par exemple une pénalité de quelques points. </a:t>
            </a:r>
          </a:p>
          <a:p>
            <a:pPr marL="228600" indent="-228600">
              <a:buAutoNum type="arabicPeriod"/>
            </a:pPr>
            <a:r>
              <a:rPr lang="fr-FR" baseline="0" dirty="0" smtClean="0"/>
              <a:t>copiés –collés : en tant que correcteur bien faire la différences entre copié-collé et paraphrase. Le copié-collé strict nécessite des guillemets, il s’agit de citations, si elles sont utilisées à bon escient, </a:t>
            </a:r>
            <a:r>
              <a:rPr lang="fr-FR" baseline="0" dirty="0" err="1" smtClean="0"/>
              <a:t>càd</a:t>
            </a:r>
            <a:r>
              <a:rPr lang="fr-FR" baseline="0" dirty="0" smtClean="0"/>
              <a:t> intégrées à leur raisonnement, elles ne sont pas à sanctionner. Si l’élève juxtapose des copiés-collés, le correcteur ne pourra pas se rendre compte s’il a compris ou pas, il ne pourra pas lui donner de points. </a:t>
            </a:r>
          </a:p>
          <a:p>
            <a:r>
              <a:rPr lang="fr-FR" baseline="0" dirty="0" smtClean="0"/>
              <a:t>      La paraphrase est une façon de </a:t>
            </a:r>
            <a:r>
              <a:rPr lang="fr-FR" baseline="0" dirty="0" err="1" smtClean="0"/>
              <a:t>médier</a:t>
            </a:r>
            <a:r>
              <a:rPr lang="fr-FR" baseline="0" dirty="0" smtClean="0"/>
              <a:t>, elle serait plutôt à encourager mais encore une fois, intégrée dans un    raisonnement, un compte rendu cohérent réalisé par l’élève. </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37</a:t>
            </a:fld>
            <a:endParaRPr lang="fr-FR"/>
          </a:p>
        </p:txBody>
      </p:sp>
    </p:spTree>
    <p:extLst>
      <p:ext uri="{BB962C8B-B14F-4D97-AF65-F5344CB8AC3E}">
        <p14:creationId xmlns:p14="http://schemas.microsoft.com/office/powerpoint/2010/main" val="100978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calendrier retenu tient compte des vacances scolaires. Le choix a été fait au niveau académique ne pas les inclure dans les temps de correction. Pour avoir plus de temps pour corriger il est sans doute judicieux de faire les épreuves le plus tôt possible.</a:t>
            </a:r>
          </a:p>
          <a:p>
            <a:r>
              <a:rPr lang="fr-FR" dirty="0"/>
              <a:t>Par ailleurs, les jours en bleu sont les dates retenues pour les épreuves des langues rares. L’espagnol (comme l’anglais, l’allemand et l’italien) n’est pas concerné.</a:t>
            </a:r>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3</a:t>
            </a:fld>
            <a:endParaRPr lang="fr-FR"/>
          </a:p>
        </p:txBody>
      </p:sp>
    </p:spTree>
    <p:extLst>
      <p:ext uri="{BB962C8B-B14F-4D97-AF65-F5344CB8AC3E}">
        <p14:creationId xmlns:p14="http://schemas.microsoft.com/office/powerpoint/2010/main" val="56529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Sujets valables pour séries</a:t>
            </a:r>
            <a:r>
              <a:rPr lang="fr-FR" baseline="0" dirty="0"/>
              <a:t> technologiques (même programme), et pas de distinction LVA-LVB.</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a:t>
            </a:r>
            <a:r>
              <a:rPr lang="fr-FR" sz="1200" kern="1200" baseline="0" dirty="0" smtClean="0">
                <a:solidFill>
                  <a:schemeClr val="tx1"/>
                </a:solidFill>
                <a:effectLst/>
                <a:latin typeface="+mn-lt"/>
                <a:ea typeface="+mn-ea"/>
                <a:cs typeface="+mn-cs"/>
              </a:rPr>
              <a:t> terme, l</a:t>
            </a:r>
            <a:r>
              <a:rPr lang="fr-FR" sz="1200" kern="1200" dirty="0" smtClean="0">
                <a:solidFill>
                  <a:schemeClr val="tx1"/>
                </a:solidFill>
                <a:effectLst/>
                <a:latin typeface="+mn-lt"/>
                <a:ea typeface="+mn-ea"/>
                <a:cs typeface="+mn-cs"/>
              </a:rPr>
              <a:t>a banque a vocation à être </a:t>
            </a:r>
            <a:r>
              <a:rPr lang="fr-FR" sz="1200" kern="1200" dirty="0">
                <a:solidFill>
                  <a:schemeClr val="tx1"/>
                </a:solidFill>
                <a:effectLst/>
                <a:latin typeface="+mn-lt"/>
                <a:ea typeface="+mn-ea"/>
                <a:cs typeface="+mn-cs"/>
              </a:rPr>
              <a:t>ouverte au grand public : </a:t>
            </a:r>
            <a:r>
              <a:rPr lang="fr-FR" sz="1200" kern="1200" dirty="0" smtClean="0">
                <a:solidFill>
                  <a:schemeClr val="tx1"/>
                </a:solidFill>
                <a:effectLst/>
                <a:latin typeface="+mn-lt"/>
                <a:ea typeface="+mn-ea"/>
                <a:cs typeface="+mn-cs"/>
              </a:rPr>
              <a:t>élèves</a:t>
            </a:r>
            <a:r>
              <a:rPr lang="fr-FR" sz="1200" kern="1200" baseline="0" dirty="0" smtClean="0">
                <a:solidFill>
                  <a:schemeClr val="tx1"/>
                </a:solidFill>
                <a:effectLst/>
                <a:latin typeface="+mn-lt"/>
                <a:ea typeface="+mn-ea"/>
                <a:cs typeface="+mn-cs"/>
              </a:rPr>
              <a:t> et professeurs </a:t>
            </a:r>
            <a:r>
              <a:rPr lang="fr-FR" sz="1200" kern="1200" dirty="0" smtClean="0">
                <a:solidFill>
                  <a:schemeClr val="tx1"/>
                </a:solidFill>
                <a:effectLst/>
                <a:latin typeface="+mn-lt"/>
                <a:ea typeface="+mn-ea"/>
                <a:cs typeface="+mn-cs"/>
              </a:rPr>
              <a:t>pourront s’y procurer </a:t>
            </a:r>
            <a:r>
              <a:rPr lang="fr-FR" sz="1200" kern="1200" dirty="0">
                <a:solidFill>
                  <a:schemeClr val="tx1"/>
                </a:solidFill>
                <a:effectLst/>
                <a:latin typeface="+mn-lt"/>
                <a:ea typeface="+mn-ea"/>
                <a:cs typeface="+mn-cs"/>
              </a:rPr>
              <a:t>les sujets en </a:t>
            </a:r>
            <a:r>
              <a:rPr lang="fr-FR" sz="1200" kern="1200" dirty="0" err="1">
                <a:solidFill>
                  <a:schemeClr val="tx1"/>
                </a:solidFill>
                <a:effectLst/>
                <a:latin typeface="+mn-lt"/>
                <a:ea typeface="+mn-ea"/>
                <a:cs typeface="+mn-cs"/>
              </a:rPr>
              <a:t>pdf</a:t>
            </a:r>
            <a:r>
              <a:rPr lang="fr-FR" sz="1200" kern="1200" dirty="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date de cette</a:t>
            </a:r>
            <a:r>
              <a:rPr lang="fr-FR" sz="1200" kern="1200" baseline="0" dirty="0" smtClean="0">
                <a:solidFill>
                  <a:schemeClr val="tx1"/>
                </a:solidFill>
                <a:effectLst/>
                <a:latin typeface="+mn-lt"/>
                <a:ea typeface="+mn-ea"/>
                <a:cs typeface="+mn-cs"/>
              </a:rPr>
              <a:t> ouverture n’est pas encore fixée. Probablement à l’issue des épreuves. </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banque sera </a:t>
            </a:r>
            <a:r>
              <a:rPr lang="fr-FR" sz="1200" kern="1200" dirty="0">
                <a:solidFill>
                  <a:schemeClr val="tx1"/>
                </a:solidFill>
                <a:effectLst/>
                <a:latin typeface="+mn-lt"/>
                <a:ea typeface="+mn-ea"/>
                <a:cs typeface="+mn-cs"/>
              </a:rPr>
              <a:t>renouvelée</a:t>
            </a:r>
            <a:r>
              <a:rPr lang="fr-FR" sz="1200" kern="1200" baseline="0" dirty="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pour 1/3 entre chaque session afin que </a:t>
            </a:r>
            <a:r>
              <a:rPr lang="fr-FR" sz="1200" kern="1200" baseline="0" dirty="0">
                <a:solidFill>
                  <a:schemeClr val="tx1"/>
                </a:solidFill>
                <a:effectLst/>
                <a:latin typeface="+mn-lt"/>
                <a:ea typeface="+mn-ea"/>
                <a:cs typeface="+mn-cs"/>
              </a:rPr>
              <a:t>les sujets qui auront été puisés massivement </a:t>
            </a:r>
            <a:r>
              <a:rPr lang="fr-FR" sz="1200" kern="1200" baseline="0" dirty="0" smtClean="0">
                <a:solidFill>
                  <a:schemeClr val="tx1"/>
                </a:solidFill>
                <a:effectLst/>
                <a:latin typeface="+mn-lt"/>
                <a:ea typeface="+mn-ea"/>
                <a:cs typeface="+mn-cs"/>
              </a:rPr>
              <a:t>soient </a:t>
            </a:r>
            <a:r>
              <a:rPr lang="fr-FR" sz="1200" kern="1200" baseline="0" dirty="0">
                <a:solidFill>
                  <a:schemeClr val="tx1"/>
                </a:solidFill>
                <a:effectLst/>
                <a:latin typeface="+mn-lt"/>
                <a:ea typeface="+mn-ea"/>
                <a:cs typeface="+mn-cs"/>
              </a:rPr>
              <a:t>remplacés</a:t>
            </a:r>
            <a:r>
              <a:rPr lang="fr-FR" sz="1200" kern="1200" baseline="0" dirty="0" smtClean="0">
                <a:solidFill>
                  <a:schemeClr val="tx1"/>
                </a:solidFill>
                <a:effectLst/>
                <a:latin typeface="+mn-lt"/>
                <a:ea typeface="+mn-ea"/>
                <a:cs typeface="+mn-cs"/>
              </a:rPr>
              <a:t>. Aucun sujet proposé pour une session ne sera supprimé avant que la session ne soit terminée. Pas d’inquiétude donc ni précipitation, ce n’est pas au ‘premier arrivé premier servi’. </a:t>
            </a:r>
            <a:endParaRPr lang="fr-FR" sz="1200" kern="1200" dirty="0">
              <a:solidFill>
                <a:schemeClr val="tx1"/>
              </a:solidFill>
              <a:effectLst/>
              <a:latin typeface="+mn-lt"/>
              <a:ea typeface="+mn-ea"/>
              <a:cs typeface="+mn-cs"/>
            </a:endParaRPr>
          </a:p>
          <a:p>
            <a:r>
              <a:rPr lang="fr-FR" dirty="0"/>
              <a:t>Deux moyens </a:t>
            </a:r>
            <a:r>
              <a:rPr lang="fr-FR" dirty="0" smtClean="0"/>
              <a:t>d’accéder à la BNS : via </a:t>
            </a:r>
            <a:r>
              <a:rPr lang="fr-FR" dirty="0" err="1"/>
              <a:t>Eduline</a:t>
            </a:r>
            <a:r>
              <a:rPr lang="fr-FR" dirty="0"/>
              <a:t> : BNS ou BNS tribu</a:t>
            </a:r>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4</a:t>
            </a:fld>
            <a:endParaRPr lang="fr-FR"/>
          </a:p>
        </p:txBody>
      </p:sp>
    </p:spTree>
    <p:extLst>
      <p:ext uri="{BB962C8B-B14F-4D97-AF65-F5344CB8AC3E}">
        <p14:creationId xmlns:p14="http://schemas.microsoft.com/office/powerpoint/2010/main" val="381845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Différentes modalités</a:t>
            </a:r>
            <a:r>
              <a:rPr lang="fr-FR" baseline="0" dirty="0"/>
              <a:t> </a:t>
            </a:r>
            <a:r>
              <a:rPr lang="fr-FR" baseline="0" dirty="0" smtClean="0"/>
              <a:t>sont possibles </a:t>
            </a:r>
            <a:r>
              <a:rPr lang="fr-FR" baseline="0" dirty="0"/>
              <a:t>: regroupement ou séparation LVA et LVB ( sujets différents dans ce cas) même chose pour </a:t>
            </a:r>
            <a:r>
              <a:rPr lang="fr-FR" baseline="0" dirty="0" err="1" smtClean="0"/>
              <a:t>lasérie</a:t>
            </a:r>
            <a:r>
              <a:rPr lang="fr-FR" baseline="0" dirty="0" smtClean="0"/>
              <a:t> technologique. </a:t>
            </a:r>
            <a:r>
              <a:rPr lang="fr-FR" baseline="0" dirty="0"/>
              <a:t>Toutefois, le même sujet peut être </a:t>
            </a:r>
            <a:r>
              <a:rPr lang="fr-FR" baseline="0" dirty="0" smtClean="0"/>
              <a:t>choisi pour tous, LVB/LVA, série G et </a:t>
            </a:r>
            <a:r>
              <a:rPr lang="fr-FR" baseline="0" dirty="0" err="1" smtClean="0"/>
              <a:t>sérieT</a:t>
            </a:r>
            <a:endParaRPr lang="fr-FR" baseline="0" dirty="0"/>
          </a:p>
          <a:p>
            <a:r>
              <a:rPr lang="fr-FR" baseline="0" dirty="0"/>
              <a:t>Il est probablement judicieux de ne garder qu’un seul sujet pour une voie (voire les deux) mais cela induit une concertation au préalable. Vous pouvez proposer plusieurs sujets mais au final c’est le chef d’établissement qui choisit. Le mieux est donc d’être d’accord en amont.</a:t>
            </a:r>
          </a:p>
          <a:p>
            <a:r>
              <a:rPr lang="fr-FR" baseline="0" dirty="0"/>
              <a:t>Anticiper et avertir les chefs d’établissement de votre problématique, si possible en </a:t>
            </a:r>
            <a:r>
              <a:rPr lang="fr-FR" baseline="0" dirty="0" smtClean="0"/>
              <a:t>inter-langues . </a:t>
            </a:r>
            <a:endParaRPr lang="fr-FR" baseline="0" dirty="0"/>
          </a:p>
          <a:p>
            <a:r>
              <a:rPr lang="fr-FR" dirty="0" smtClean="0"/>
              <a:t>Possibilité </a:t>
            </a:r>
            <a:r>
              <a:rPr lang="fr-FR" dirty="0"/>
              <a:t>de banaliser un créneau ou de réaliser le sujet dans le cadre habituel des barrettes </a:t>
            </a:r>
            <a:r>
              <a:rPr lang="fr-FR" dirty="0" smtClean="0"/>
              <a:t>langues.</a:t>
            </a:r>
            <a:endParaRPr lang="fr-FR" dirty="0"/>
          </a:p>
          <a:p>
            <a:r>
              <a:rPr lang="fr-FR" dirty="0"/>
              <a:t>Surveillance</a:t>
            </a:r>
            <a:r>
              <a:rPr lang="fr-FR" baseline="0" dirty="0"/>
              <a:t> : une personne, pas de dispositif particulier</a:t>
            </a:r>
            <a:endParaRPr lang="fr-FR" dirty="0"/>
          </a:p>
          <a:p>
            <a:r>
              <a:rPr lang="fr-FR" dirty="0"/>
              <a:t>Penser lors du choix des sujets à un sujet de </a:t>
            </a:r>
            <a:r>
              <a:rPr lang="fr-FR" dirty="0" smtClean="0"/>
              <a:t>remplacement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5</a:t>
            </a:fld>
            <a:endParaRPr lang="fr-FR"/>
          </a:p>
        </p:txBody>
      </p:sp>
    </p:spTree>
    <p:extLst>
      <p:ext uri="{BB962C8B-B14F-4D97-AF65-F5344CB8AC3E}">
        <p14:creationId xmlns:p14="http://schemas.microsoft.com/office/powerpoint/2010/main" val="72160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a:t>
            </a:r>
            <a:r>
              <a:rPr lang="fr-FR" baseline="0" dirty="0"/>
              <a:t> correcteur ne devrait pas travailler sur plus de 2 sujets</a:t>
            </a:r>
          </a:p>
          <a:p>
            <a:r>
              <a:rPr lang="fr-FR" baseline="0" dirty="0" smtClean="0"/>
              <a:t>La commission d’harmonisation a pour mission d’étudier </a:t>
            </a:r>
            <a:r>
              <a:rPr lang="fr-FR" baseline="0" dirty="0"/>
              <a:t>les écarts de notes manifestes sur un même lot ou bien sur un même sujet, à l’échelle académique. </a:t>
            </a:r>
            <a:r>
              <a:rPr lang="fr-FR" baseline="0" dirty="0" smtClean="0"/>
              <a:t>Elle a le droit de </a:t>
            </a:r>
            <a:r>
              <a:rPr lang="fr-FR" baseline="0" dirty="0"/>
              <a:t>modifier des notes. Celles-ci ne seront définitives qu’après le jury </a:t>
            </a:r>
            <a:r>
              <a:rPr lang="fr-FR" baseline="0" dirty="0" smtClean="0"/>
              <a:t>final en </a:t>
            </a:r>
            <a:r>
              <a:rPr lang="fr-FR" baseline="0" dirty="0"/>
              <a:t>juillet 2021.</a:t>
            </a:r>
          </a:p>
          <a:p>
            <a:r>
              <a:rPr lang="fr-FR" baseline="0" dirty="0" smtClean="0"/>
              <a:t>Les copies sont donc rendues annotées (appréciation : acquis de l’élève + conseils sur les axes de progrès, points à travailler)  </a:t>
            </a:r>
            <a:r>
              <a:rPr lang="fr-FR" baseline="0" dirty="0"/>
              <a:t>mais </a:t>
            </a:r>
            <a:r>
              <a:rPr lang="fr-FR" baseline="0" dirty="0" smtClean="0"/>
              <a:t>ne font pas apparaitre la note ni le niveau du CECRL atteint. </a:t>
            </a:r>
            <a:endParaRPr lang="fr-FR" baseline="0" dirty="0"/>
          </a:p>
          <a:p>
            <a:r>
              <a:rPr lang="fr-FR" baseline="0" dirty="0"/>
              <a:t>Les copies doivent effectivement être annotées pour donner une valeur formative à l’épreuve et donc permettre aux élèves de progresser lors des autres évaluations. La note, en revanche, a bien une visée certificative, sommative.</a:t>
            </a:r>
          </a:p>
          <a:p>
            <a:r>
              <a:rPr lang="fr-FR" baseline="0" dirty="0"/>
              <a:t>Absence de corrigé : lié au format même de l’épreuve, avec une cohérence d’ensemble de la réponse à évaluer. Déjà le cas actuellement pour la CO et pour la </a:t>
            </a:r>
            <a:r>
              <a:rPr lang="fr-FR" baseline="0" dirty="0" smtClean="0"/>
              <a:t>Production écrite </a:t>
            </a:r>
            <a:r>
              <a:rPr lang="fr-FR" baseline="0" dirty="0"/>
              <a:t>au bac.</a:t>
            </a:r>
          </a:p>
          <a:p>
            <a:r>
              <a:rPr lang="fr-FR" baseline="0" dirty="0"/>
              <a:t>Il n’y a plus de « bonnes » réponses à choisir ou identifier, mais des degrés de </a:t>
            </a:r>
            <a:r>
              <a:rPr lang="fr-FR" baseline="0" dirty="0" smtClean="0"/>
              <a:t>compréhension ou d’expression.</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6</a:t>
            </a:fld>
            <a:endParaRPr lang="fr-FR"/>
          </a:p>
        </p:txBody>
      </p:sp>
    </p:spTree>
    <p:extLst>
      <p:ext uri="{BB962C8B-B14F-4D97-AF65-F5344CB8AC3E}">
        <p14:creationId xmlns:p14="http://schemas.microsoft.com/office/powerpoint/2010/main" val="85979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7</a:t>
            </a:fld>
            <a:endParaRPr lang="fr-FR"/>
          </a:p>
        </p:txBody>
      </p:sp>
    </p:spTree>
    <p:extLst>
      <p:ext uri="{BB962C8B-B14F-4D97-AF65-F5344CB8AC3E}">
        <p14:creationId xmlns:p14="http://schemas.microsoft.com/office/powerpoint/2010/main" val="203737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accent5"/>
                </a:solidFill>
              </a:rPr>
              <a:t>«EE</a:t>
            </a:r>
            <a:r>
              <a:rPr lang="fr-FR" b="0" dirty="0">
                <a:solidFill>
                  <a:schemeClr val="accent5"/>
                </a:solidFill>
              </a:rPr>
              <a:t> : </a:t>
            </a:r>
            <a:r>
              <a:rPr lang="fr-FR" sz="1200" kern="1200" dirty="0" smtClean="0">
                <a:solidFill>
                  <a:schemeClr val="tx1"/>
                </a:solidFill>
                <a:effectLst/>
                <a:latin typeface="+mn-lt"/>
                <a:ea typeface="+mn-ea"/>
                <a:cs typeface="+mn-cs"/>
              </a:rPr>
              <a:t>volonté de proposer 2 sujets, au choix, qui soient de nature (et non seulement de thématique) différente : narration, explication, défense d’un point de vue, l’un proche des supports, un autre plus libre. 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sujets seront en lien avec un axe du programme.</a:t>
            </a:r>
            <a:endParaRPr lang="fr-FR" dirty="0"/>
          </a:p>
        </p:txBody>
      </p:sp>
      <p:sp>
        <p:nvSpPr>
          <p:cNvPr id="4" name="Espace réservé du numéro de diapositive 3"/>
          <p:cNvSpPr>
            <a:spLocks noGrp="1"/>
          </p:cNvSpPr>
          <p:nvPr>
            <p:ph type="sldNum" sz="quarter" idx="10"/>
          </p:nvPr>
        </p:nvSpPr>
        <p:spPr/>
        <p:txBody>
          <a:bodyPr/>
          <a:lstStyle/>
          <a:p>
            <a:fld id="{19FCDD65-D41B-4629-B2E2-295C0F020F7E}" type="slidenum">
              <a:rPr lang="fr-FR" smtClean="0"/>
              <a:pPr/>
              <a:t>8</a:t>
            </a:fld>
            <a:endParaRPr lang="fr-FR"/>
          </a:p>
        </p:txBody>
      </p:sp>
    </p:spTree>
    <p:extLst>
      <p:ext uri="{BB962C8B-B14F-4D97-AF65-F5344CB8AC3E}">
        <p14:creationId xmlns:p14="http://schemas.microsoft.com/office/powerpoint/2010/main" val="127299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Ne pas</a:t>
            </a:r>
            <a:r>
              <a:rPr lang="fr-FR" baseline="0" dirty="0" smtClean="0"/>
              <a:t> hésiter, si le doute s’installe au fil de la correction à revenir à la consultation des grilles du CECRL. </a:t>
            </a:r>
          </a:p>
          <a:p>
            <a:r>
              <a:rPr lang="fr-FR" dirty="0" smtClean="0"/>
              <a:t>En</a:t>
            </a:r>
            <a:r>
              <a:rPr lang="fr-FR" baseline="0" dirty="0" smtClean="0"/>
              <a:t> gras, des mots clés qu’il convient de garder à l’esprit.</a:t>
            </a:r>
            <a:endParaRPr lang="fr-FR" dirty="0"/>
          </a:p>
        </p:txBody>
      </p:sp>
      <p:sp>
        <p:nvSpPr>
          <p:cNvPr id="4" name="Espace réservé du numéro de diapositive 3"/>
          <p:cNvSpPr>
            <a:spLocks noGrp="1"/>
          </p:cNvSpPr>
          <p:nvPr>
            <p:ph type="sldNum" sz="quarter" idx="10"/>
          </p:nvPr>
        </p:nvSpPr>
        <p:spPr/>
        <p:txBody>
          <a:bodyPr/>
          <a:lstStyle/>
          <a:p>
            <a:fld id="{E2F59A2B-1A32-4D4F-9A24-D8F7CD3C199D}" type="slidenum">
              <a:rPr lang="fr-FR" smtClean="0"/>
              <a:pPr/>
              <a:t>10</a:t>
            </a:fld>
            <a:endParaRPr lang="fr-FR"/>
          </a:p>
        </p:txBody>
      </p:sp>
    </p:spTree>
    <p:extLst>
      <p:ext uri="{BB962C8B-B14F-4D97-AF65-F5344CB8AC3E}">
        <p14:creationId xmlns:p14="http://schemas.microsoft.com/office/powerpoint/2010/main" val="36046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smtClean="0"/>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209372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379158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146441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F0D9D0-7414-4A01-B2E4-8FA5740774A2}" type="slidenum">
              <a:rPr lang="fr-FR" smtClean="0"/>
              <a:pPr/>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9933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355802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418000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3889716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267206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87344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206124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316531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19568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321849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318176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144558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70486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0CC008-8B61-4341-8C14-57EDFFF23015}" type="datetimeFigureOut">
              <a:rPr lang="fr-FR" smtClean="0"/>
              <a:pPr/>
              <a:t>19/01/2020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F0D9D0-7414-4A01-B2E4-8FA5740774A2}" type="slidenum">
              <a:rPr lang="fr-FR" smtClean="0"/>
              <a:pPr/>
              <a:t>‹N°›</a:t>
            </a:fld>
            <a:endParaRPr lang="fr-FR"/>
          </a:p>
        </p:txBody>
      </p:sp>
    </p:spTree>
    <p:extLst>
      <p:ext uri="{BB962C8B-B14F-4D97-AF65-F5344CB8AC3E}">
        <p14:creationId xmlns:p14="http://schemas.microsoft.com/office/powerpoint/2010/main" val="286819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20CC008-8B61-4341-8C14-57EDFFF23015}" type="datetimeFigureOut">
              <a:rPr lang="fr-FR" smtClean="0"/>
              <a:pPr/>
              <a:t>19/01/2020</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FF0D9D0-7414-4A01-B2E4-8FA5740774A2}" type="slidenum">
              <a:rPr lang="fr-FR" smtClean="0"/>
              <a:pPr/>
              <a:t>‹N°›</a:t>
            </a:fld>
            <a:endParaRPr lang="fr-FR"/>
          </a:p>
        </p:txBody>
      </p:sp>
    </p:spTree>
    <p:extLst>
      <p:ext uri="{BB962C8B-B14F-4D97-AF65-F5344CB8AC3E}">
        <p14:creationId xmlns:p14="http://schemas.microsoft.com/office/powerpoint/2010/main" val="437444389"/>
      </p:ext>
    </p:extLst>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quandjepasselebac.education.fr/questions-que-vous-vous-posez-sur-le-controle-continu/" TargetMode="External"/><Relationship Id="rId2" Type="http://schemas.openxmlformats.org/officeDocument/2006/relationships/hyperlink" Target="http://quandjepasselebac.education.fr/controle-contin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dailymotion.com/video/x7q83h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55397" y="1052431"/>
            <a:ext cx="8942335" cy="1911657"/>
          </a:xfrm>
        </p:spPr>
        <p:txBody>
          <a:bodyPr>
            <a:noAutofit/>
          </a:bodyPr>
          <a:lstStyle/>
          <a:p>
            <a:r>
              <a:rPr lang="fr-FR" sz="5400" b="1" dirty="0">
                <a:solidFill>
                  <a:srgbClr val="0070C0"/>
                </a:solidFill>
              </a:rPr>
              <a:t>Les évaluations E3C</a:t>
            </a:r>
          </a:p>
        </p:txBody>
      </p:sp>
      <p:sp>
        <p:nvSpPr>
          <p:cNvPr id="5" name="ZoneTexte 5"/>
          <p:cNvSpPr txBox="1">
            <a:spLocks noChangeArrowheads="1"/>
          </p:cNvSpPr>
          <p:nvPr/>
        </p:nvSpPr>
        <p:spPr bwMode="auto">
          <a:xfrm>
            <a:off x="4974236" y="4377267"/>
            <a:ext cx="652349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1" hangingPunct="1">
              <a:buClr>
                <a:srgbClr val="000000"/>
              </a:buClr>
              <a:buSzPct val="100000"/>
            </a:pPr>
            <a:r>
              <a:rPr lang="fr-FR" altLang="fr-FR" sz="2400" b="1" i="1" dirty="0">
                <a:solidFill>
                  <a:srgbClr val="0070C0"/>
                </a:solidFill>
              </a:rPr>
              <a:t>IA-IPR d’espagnol – Académie de Lille</a:t>
            </a:r>
          </a:p>
          <a:p>
            <a:pPr algn="r" eaLnBrk="1" hangingPunct="1">
              <a:buClr>
                <a:srgbClr val="000000"/>
              </a:buClr>
              <a:buSzPct val="100000"/>
            </a:pPr>
            <a:r>
              <a:rPr lang="fr-FR" altLang="fr-FR" sz="2400" b="1" i="1" dirty="0">
                <a:solidFill>
                  <a:srgbClr val="0070C0"/>
                </a:solidFill>
                <a:latin typeface="+mj-lt"/>
              </a:rPr>
              <a:t>Formation janvier 2020</a:t>
            </a:r>
          </a:p>
        </p:txBody>
      </p:sp>
    </p:spTree>
    <p:extLst>
      <p:ext uri="{BB962C8B-B14F-4D97-AF65-F5344CB8AC3E}">
        <p14:creationId xmlns:p14="http://schemas.microsoft.com/office/powerpoint/2010/main" val="121245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692" y="148635"/>
            <a:ext cx="4857206" cy="679904"/>
          </a:xfrm>
        </p:spPr>
        <p:txBody>
          <a:bodyPr>
            <a:normAutofit fontScale="90000"/>
          </a:bodyPr>
          <a:lstStyle/>
          <a:p>
            <a:pPr algn="ctr"/>
            <a:r>
              <a:rPr lang="fr-FR" b="1" dirty="0">
                <a:solidFill>
                  <a:srgbClr val="0070C0"/>
                </a:solidFill>
              </a:rPr>
              <a:t>Niveaux attendus LVB</a:t>
            </a:r>
          </a:p>
        </p:txBody>
      </p:sp>
      <p:sp>
        <p:nvSpPr>
          <p:cNvPr id="5" name="Rectangle 4"/>
          <p:cNvSpPr/>
          <p:nvPr/>
        </p:nvSpPr>
        <p:spPr>
          <a:xfrm>
            <a:off x="6781801" y="148635"/>
            <a:ext cx="5288281" cy="849721"/>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Ecouter, visionner et comprendre</a:t>
            </a:r>
          </a:p>
        </p:txBody>
      </p:sp>
      <p:graphicFrame>
        <p:nvGraphicFramePr>
          <p:cNvPr id="4" name="Tableau 3"/>
          <p:cNvGraphicFramePr>
            <a:graphicFrameLocks noGrp="1"/>
          </p:cNvGraphicFramePr>
          <p:nvPr>
            <p:extLst>
              <p:ext uri="{D42A27DB-BD31-4B8C-83A1-F6EECF244321}">
                <p14:modId xmlns:p14="http://schemas.microsoft.com/office/powerpoint/2010/main" val="786231074"/>
              </p:ext>
            </p:extLst>
          </p:nvPr>
        </p:nvGraphicFramePr>
        <p:xfrm>
          <a:off x="261258" y="1169630"/>
          <a:ext cx="11808824" cy="4998720"/>
        </p:xfrm>
        <a:graphic>
          <a:graphicData uri="http://schemas.openxmlformats.org/drawingml/2006/table">
            <a:tbl>
              <a:tblPr firstRow="1" bandRow="1">
                <a:effectLst>
                  <a:outerShdw blurRad="50800" dist="50800" dir="5400000" sx="4000" sy="4000" algn="ctr" rotWithShape="0">
                    <a:srgbClr val="000000">
                      <a:alpha val="43137"/>
                    </a:srgbClr>
                  </a:outerShdw>
                </a:effectLst>
                <a:tableStyleId>{5C22544A-7EE6-4342-B048-85BDC9FD1C3A}</a:tableStyleId>
              </a:tblPr>
              <a:tblGrid>
                <a:gridCol w="5900056">
                  <a:extLst>
                    <a:ext uri="{9D8B030D-6E8A-4147-A177-3AD203B41FA5}">
                      <a16:colId xmlns:a16="http://schemas.microsoft.com/office/drawing/2014/main" xmlns="" val="1991777425"/>
                    </a:ext>
                  </a:extLst>
                </a:gridCol>
                <a:gridCol w="5908768">
                  <a:extLst>
                    <a:ext uri="{9D8B030D-6E8A-4147-A177-3AD203B41FA5}">
                      <a16:colId xmlns:a16="http://schemas.microsoft.com/office/drawing/2014/main" xmlns="" val="4183042375"/>
                    </a:ext>
                  </a:extLst>
                </a:gridCol>
              </a:tblGrid>
              <a:tr h="402812">
                <a:tc>
                  <a:txBody>
                    <a:bodyPr/>
                    <a:lstStyle/>
                    <a:p>
                      <a:pPr algn="ctr"/>
                      <a:r>
                        <a:rPr lang="fr-FR" sz="2800" dirty="0">
                          <a:solidFill>
                            <a:schemeClr val="bg1"/>
                          </a:solidFill>
                        </a:rPr>
                        <a:t>A2</a:t>
                      </a:r>
                    </a:p>
                  </a:txBody>
                  <a:tcPr>
                    <a:solidFill>
                      <a:srgbClr val="4472C4"/>
                    </a:solidFill>
                  </a:tcPr>
                </a:tc>
                <a:tc>
                  <a:txBody>
                    <a:bodyPr/>
                    <a:lstStyle/>
                    <a:p>
                      <a:pPr algn="ctr"/>
                      <a:r>
                        <a:rPr lang="fr-FR" sz="2800" dirty="0">
                          <a:solidFill>
                            <a:schemeClr val="bg1"/>
                          </a:solidFill>
                        </a:rPr>
                        <a:t>B1</a:t>
                      </a:r>
                    </a:p>
                  </a:txBody>
                  <a:tcPr>
                    <a:solidFill>
                      <a:srgbClr val="4472C4"/>
                    </a:solidFill>
                  </a:tcPr>
                </a:tc>
                <a:extLst>
                  <a:ext uri="{0D108BD9-81ED-4DB2-BD59-A6C34878D82A}">
                    <a16:rowId xmlns:a16="http://schemas.microsoft.com/office/drawing/2014/main" xmlns="" val="2884826668"/>
                  </a:ext>
                </a:extLst>
              </a:tr>
              <a:tr h="606116">
                <a:tc>
                  <a:txBody>
                    <a:bodyPr/>
                    <a:lstStyle/>
                    <a:p>
                      <a:r>
                        <a:rPr lang="fr-FR" dirty="0"/>
                        <a:t>Peut suivre </a:t>
                      </a:r>
                      <a:r>
                        <a:rPr lang="fr-FR" b="1" dirty="0"/>
                        <a:t>l’idée générale</a:t>
                      </a:r>
                      <a:r>
                        <a:rPr lang="fr-FR" b="1" baseline="0" dirty="0"/>
                        <a:t> d’un exposé </a:t>
                      </a:r>
                      <a:r>
                        <a:rPr lang="fr-FR" baseline="0" dirty="0"/>
                        <a:t>sur un sujet familier, si le message est délivré lentement et clairement, dans un langage simple et illustré (diapos, polycopiés…)</a:t>
                      </a:r>
                      <a:endParaRPr lang="fr-FR" dirty="0"/>
                    </a:p>
                  </a:txBody>
                  <a:tcPr>
                    <a:solidFill>
                      <a:srgbClr val="0070C0"/>
                    </a:solidFill>
                  </a:tcPr>
                </a:tc>
                <a:tc>
                  <a:txBody>
                    <a:bodyPr/>
                    <a:lstStyle/>
                    <a:p>
                      <a:r>
                        <a:rPr lang="fr-FR" dirty="0"/>
                        <a:t>Peut généralement suivre </a:t>
                      </a:r>
                      <a:r>
                        <a:rPr lang="fr-FR" b="1" dirty="0"/>
                        <a:t>les points principaux </a:t>
                      </a:r>
                      <a:r>
                        <a:rPr lang="fr-FR" dirty="0"/>
                        <a:t>d’une longue discussion se déroulant en sa présence, à condition que la </a:t>
                      </a:r>
                      <a:r>
                        <a:rPr lang="fr-FR" b="1" dirty="0"/>
                        <a:t>langue</a:t>
                      </a:r>
                      <a:r>
                        <a:rPr lang="fr-FR" dirty="0"/>
                        <a:t> soit </a:t>
                      </a:r>
                      <a:r>
                        <a:rPr lang="fr-FR" b="1" dirty="0"/>
                        <a:t>standard et clairement articulée</a:t>
                      </a:r>
                      <a:r>
                        <a:rPr lang="fr-FR" dirty="0"/>
                        <a:t>.</a:t>
                      </a:r>
                    </a:p>
                  </a:txBody>
                  <a:tcPr>
                    <a:solidFill>
                      <a:srgbClr val="0070C0"/>
                    </a:solidFill>
                  </a:tcPr>
                </a:tc>
                <a:extLst>
                  <a:ext uri="{0D108BD9-81ED-4DB2-BD59-A6C34878D82A}">
                    <a16:rowId xmlns:a16="http://schemas.microsoft.com/office/drawing/2014/main" xmlns="" val="270805370"/>
                  </a:ext>
                </a:extLst>
              </a:tr>
              <a:tr h="606116">
                <a:tc>
                  <a:txBody>
                    <a:bodyPr/>
                    <a:lstStyle/>
                    <a:p>
                      <a:r>
                        <a:rPr lang="fr-FR" dirty="0"/>
                        <a:t>Peut saisir </a:t>
                      </a:r>
                      <a:r>
                        <a:rPr lang="fr-FR" b="1" dirty="0"/>
                        <a:t>l’objet, le point essentiel </a:t>
                      </a:r>
                      <a:r>
                        <a:rPr lang="fr-FR" dirty="0"/>
                        <a:t>d’une annonce ou d’un message brefs, simples et clairs.</a:t>
                      </a:r>
                    </a:p>
                  </a:txBody>
                  <a:tcPr>
                    <a:solidFill>
                      <a:srgbClr val="00B0F0"/>
                    </a:solidFill>
                  </a:tcPr>
                </a:tc>
                <a:tc>
                  <a:txBody>
                    <a:bodyPr/>
                    <a:lstStyle/>
                    <a:p>
                      <a:r>
                        <a:rPr lang="fr-FR" dirty="0"/>
                        <a:t>Peut </a:t>
                      </a:r>
                      <a:r>
                        <a:rPr lang="fr-FR" b="1" dirty="0"/>
                        <a:t>comprendre des annonces publiques </a:t>
                      </a:r>
                      <a:r>
                        <a:rPr lang="fr-FR" dirty="0"/>
                        <a:t>à condition qu’elles soient clairement articulées dans une langue standard et avec un minimum de bruit de fond.</a:t>
                      </a:r>
                    </a:p>
                  </a:txBody>
                  <a:tcPr>
                    <a:solidFill>
                      <a:srgbClr val="00B0F0"/>
                    </a:solidFill>
                  </a:tcPr>
                </a:tc>
                <a:extLst>
                  <a:ext uri="{0D108BD9-81ED-4DB2-BD59-A6C34878D82A}">
                    <a16:rowId xmlns:a16="http://schemas.microsoft.com/office/drawing/2014/main" xmlns="" val="4251150048"/>
                  </a:ext>
                </a:extLst>
              </a:tr>
              <a:tr h="606116">
                <a:tc>
                  <a:txBody>
                    <a:bodyPr/>
                    <a:lstStyle/>
                    <a:p>
                      <a:r>
                        <a:rPr lang="fr-FR" dirty="0"/>
                        <a:t>Peut comprendre et extraire </a:t>
                      </a:r>
                      <a:r>
                        <a:rPr lang="fr-FR" b="1" dirty="0"/>
                        <a:t>l’information essentielle</a:t>
                      </a:r>
                      <a:r>
                        <a:rPr lang="fr-FR" dirty="0"/>
                        <a:t> de courts passages enregistrés ayant trait à un sujet courant et prévisible, si le débit est lent et la langue clairement articulée.</a:t>
                      </a:r>
                    </a:p>
                  </a:txBody>
                  <a:tcPr>
                    <a:solidFill>
                      <a:srgbClr val="0070C0"/>
                    </a:solidFill>
                  </a:tcPr>
                </a:tc>
                <a:tc>
                  <a:txBody>
                    <a:bodyPr/>
                    <a:lstStyle/>
                    <a:p>
                      <a:r>
                        <a:rPr lang="fr-FR" dirty="0" smtClean="0"/>
                        <a:t>Peut comprendre </a:t>
                      </a:r>
                      <a:r>
                        <a:rPr lang="fr-FR" b="1" dirty="0" smtClean="0"/>
                        <a:t>les points principaux </a:t>
                      </a:r>
                      <a:r>
                        <a:rPr lang="fr-FR" dirty="0" smtClean="0"/>
                        <a:t>des bulletins d’information radiophoniques et de documents enregistrés simples, </a:t>
                      </a:r>
                      <a:r>
                        <a:rPr lang="fr-FR" b="1" dirty="0" smtClean="0"/>
                        <a:t>sur un sujet familier</a:t>
                      </a:r>
                      <a:r>
                        <a:rPr lang="fr-FR" dirty="0" smtClean="0"/>
                        <a:t>, si le débit est assez lent et la langue relativement articulée.</a:t>
                      </a:r>
                      <a:endParaRPr lang="fr-FR" dirty="0"/>
                    </a:p>
                  </a:txBody>
                  <a:tcPr>
                    <a:solidFill>
                      <a:srgbClr val="0070C0"/>
                    </a:solidFill>
                  </a:tcPr>
                </a:tc>
                <a:extLst>
                  <a:ext uri="{0D108BD9-81ED-4DB2-BD59-A6C34878D82A}">
                    <a16:rowId xmlns:a16="http://schemas.microsoft.com/office/drawing/2014/main" xmlns="" val="311376639"/>
                  </a:ext>
                </a:extLst>
              </a:tr>
              <a:tr h="606116">
                <a:tc>
                  <a:txBody>
                    <a:bodyPr/>
                    <a:lstStyle/>
                    <a:p>
                      <a:r>
                        <a:rPr lang="fr-FR" dirty="0"/>
                        <a:t>Peut </a:t>
                      </a:r>
                      <a:r>
                        <a:rPr lang="fr-FR" b="1" dirty="0"/>
                        <a:t>identifier</a:t>
                      </a:r>
                      <a:r>
                        <a:rPr lang="fr-FR" b="1" baseline="0" dirty="0"/>
                        <a:t> l’élément principal </a:t>
                      </a:r>
                      <a:r>
                        <a:rPr lang="fr-FR" baseline="0" dirty="0"/>
                        <a:t>de nouvelles télévisées sur un évènement, suivre un spot publicitaire ou la bande-annonce d’un film à condition que les images facilitent grandement la compréhension et que ce soit dans une langue claire et relativement lente.</a:t>
                      </a:r>
                      <a:endParaRPr lang="fr-FR" dirty="0"/>
                    </a:p>
                  </a:txBody>
                  <a:tcPr>
                    <a:solidFill>
                      <a:srgbClr val="00B0F0"/>
                    </a:solidFill>
                  </a:tcPr>
                </a:tc>
                <a:tc>
                  <a:txBody>
                    <a:bodyPr/>
                    <a:lstStyle/>
                    <a:p>
                      <a:r>
                        <a:rPr lang="fr-FR" dirty="0"/>
                        <a:t>Peut </a:t>
                      </a:r>
                      <a:r>
                        <a:rPr lang="fr-FR" b="1" dirty="0"/>
                        <a:t>suivre de nombreux films </a:t>
                      </a:r>
                      <a:r>
                        <a:rPr lang="fr-FR" dirty="0"/>
                        <a:t>dans lesquels l’histoire repose largement sur l’action et l’image et où la langue est claire et directe. Peut comprendre les </a:t>
                      </a:r>
                      <a:r>
                        <a:rPr lang="fr-FR" b="1" dirty="0"/>
                        <a:t>points principaux des programmes télévisés</a:t>
                      </a:r>
                      <a:r>
                        <a:rPr lang="fr-FR" b="1" baseline="0" dirty="0"/>
                        <a:t> </a:t>
                      </a:r>
                      <a:r>
                        <a:rPr lang="fr-FR" baseline="0" dirty="0"/>
                        <a:t>sur des sujets familiers si la langue est assez clairement articulée.</a:t>
                      </a:r>
                      <a:endParaRPr lang="fr-FR" dirty="0"/>
                    </a:p>
                  </a:txBody>
                  <a:tcPr>
                    <a:solidFill>
                      <a:srgbClr val="00B0F0"/>
                    </a:solidFill>
                  </a:tcPr>
                </a:tc>
                <a:extLst>
                  <a:ext uri="{0D108BD9-81ED-4DB2-BD59-A6C34878D82A}">
                    <a16:rowId xmlns:a16="http://schemas.microsoft.com/office/drawing/2014/main" xmlns="" val="1941120805"/>
                  </a:ext>
                </a:extLst>
              </a:tr>
            </a:tbl>
          </a:graphicData>
        </a:graphic>
      </p:graphicFrame>
      <p:sp>
        <p:nvSpPr>
          <p:cNvPr id="3" name="Rectangle 2"/>
          <p:cNvSpPr/>
          <p:nvPr/>
        </p:nvSpPr>
        <p:spPr>
          <a:xfrm>
            <a:off x="8291483" y="6339624"/>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2705853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4696" y="328269"/>
            <a:ext cx="9520158" cy="681381"/>
          </a:xfrm>
        </p:spPr>
        <p:txBody>
          <a:bodyPr>
            <a:normAutofit fontScale="90000"/>
          </a:bodyPr>
          <a:lstStyle/>
          <a:p>
            <a:pPr algn="ctr"/>
            <a:r>
              <a:rPr lang="fr-FR" b="1" dirty="0">
                <a:solidFill>
                  <a:srgbClr val="0070C0"/>
                </a:solidFill>
              </a:rPr>
              <a:t>Expression écrite</a:t>
            </a:r>
          </a:p>
        </p:txBody>
      </p:sp>
      <p:graphicFrame>
        <p:nvGraphicFramePr>
          <p:cNvPr id="3" name="Tableau 2"/>
          <p:cNvGraphicFramePr>
            <a:graphicFrameLocks noGrp="1"/>
          </p:cNvGraphicFramePr>
          <p:nvPr>
            <p:extLst>
              <p:ext uri="{D42A27DB-BD31-4B8C-83A1-F6EECF244321}">
                <p14:modId xmlns:p14="http://schemas.microsoft.com/office/powerpoint/2010/main" val="93884524"/>
              </p:ext>
            </p:extLst>
          </p:nvPr>
        </p:nvGraphicFramePr>
        <p:xfrm>
          <a:off x="915485" y="1194282"/>
          <a:ext cx="10731082" cy="3421261"/>
        </p:xfrm>
        <a:graphic>
          <a:graphicData uri="http://schemas.openxmlformats.org/drawingml/2006/table">
            <a:tbl>
              <a:tblPr firstRow="1" bandRow="1">
                <a:tableStyleId>{5C22544A-7EE6-4342-B048-85BDC9FD1C3A}</a:tableStyleId>
              </a:tblPr>
              <a:tblGrid>
                <a:gridCol w="4859673">
                  <a:extLst>
                    <a:ext uri="{9D8B030D-6E8A-4147-A177-3AD203B41FA5}">
                      <a16:colId xmlns:a16="http://schemas.microsoft.com/office/drawing/2014/main" xmlns="" val="3275009922"/>
                    </a:ext>
                  </a:extLst>
                </a:gridCol>
                <a:gridCol w="5871409">
                  <a:extLst>
                    <a:ext uri="{9D8B030D-6E8A-4147-A177-3AD203B41FA5}">
                      <a16:colId xmlns:a16="http://schemas.microsoft.com/office/drawing/2014/main" xmlns="" val="2048809669"/>
                    </a:ext>
                  </a:extLst>
                </a:gridCol>
              </a:tblGrid>
              <a:tr h="457872">
                <a:tc>
                  <a:txBody>
                    <a:bodyPr/>
                    <a:lstStyle/>
                    <a:p>
                      <a:pPr algn="ctr"/>
                      <a:r>
                        <a:rPr lang="fr-FR" sz="3200" dirty="0">
                          <a:solidFill>
                            <a:schemeClr val="bg1"/>
                          </a:solidFill>
                        </a:rPr>
                        <a:t>Supports d’évaluation</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solidFill>
                            <a:schemeClr val="bg1"/>
                          </a:solidFill>
                        </a:rPr>
                        <a:t>Modalités d’évaluation</a:t>
                      </a:r>
                    </a:p>
                  </a:txBody>
                  <a:tcPr>
                    <a:solidFill>
                      <a:srgbClr val="0070C0"/>
                    </a:solidFill>
                  </a:tcPr>
                </a:tc>
                <a:extLst>
                  <a:ext uri="{0D108BD9-81ED-4DB2-BD59-A6C34878D82A}">
                    <a16:rowId xmlns:a16="http://schemas.microsoft.com/office/drawing/2014/main" xmlns="" val="1169331327"/>
                  </a:ext>
                </a:extLst>
              </a:tr>
              <a:tr h="2842141">
                <a:tc>
                  <a:txBody>
                    <a:bodyPr/>
                    <a:lstStyle/>
                    <a:p>
                      <a:pPr algn="ctr"/>
                      <a:r>
                        <a:rPr lang="fr-FR" sz="3600" dirty="0"/>
                        <a:t>Aucun</a:t>
                      </a:r>
                      <a:endParaRPr lang="fr-FR" sz="4000" dirty="0"/>
                    </a:p>
                  </a:txBody>
                  <a:tcPr>
                    <a:solidFill>
                      <a:srgbClr val="00B0F0"/>
                    </a:solidFill>
                  </a:tcPr>
                </a:tc>
                <a:tc>
                  <a:txBody>
                    <a:bodyPr/>
                    <a:lstStyle/>
                    <a:p>
                      <a:pPr algn="just"/>
                      <a:r>
                        <a:rPr lang="fr-FR" sz="2800" dirty="0"/>
                        <a:t>Une ou deux questions, en lien</a:t>
                      </a:r>
                      <a:r>
                        <a:rPr lang="fr-FR" sz="2800" baseline="0" dirty="0"/>
                        <a:t> avec l’axe du support d’évaluation de la compréhension orale</a:t>
                      </a:r>
                      <a:r>
                        <a:rPr lang="fr-FR" sz="2800" dirty="0"/>
                        <a:t>.</a:t>
                      </a:r>
                    </a:p>
                    <a:p>
                      <a:pPr algn="just"/>
                      <a:endParaRPr lang="fr-FR" sz="2800" dirty="0"/>
                    </a:p>
                    <a:p>
                      <a:pPr algn="just"/>
                      <a:r>
                        <a:rPr lang="fr-FR" sz="2800" dirty="0"/>
                        <a:t>Texte à rédiger dans la langue cible.</a:t>
                      </a:r>
                    </a:p>
                  </a:txBody>
                  <a:tcPr>
                    <a:solidFill>
                      <a:srgbClr val="00B0F0"/>
                    </a:solidFill>
                  </a:tcPr>
                </a:tc>
                <a:extLst>
                  <a:ext uri="{0D108BD9-81ED-4DB2-BD59-A6C34878D82A}">
                    <a16:rowId xmlns:a16="http://schemas.microsoft.com/office/drawing/2014/main" xmlns="" val="2070510917"/>
                  </a:ext>
                </a:extLst>
              </a:tr>
            </a:tbl>
          </a:graphicData>
        </a:graphic>
      </p:graphicFrame>
      <p:sp>
        <p:nvSpPr>
          <p:cNvPr id="4" name="Rectangle 3"/>
          <p:cNvSpPr/>
          <p:nvPr/>
        </p:nvSpPr>
        <p:spPr>
          <a:xfrm>
            <a:off x="7867968" y="6052848"/>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353556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4857206" cy="802194"/>
          </a:xfrm>
        </p:spPr>
        <p:txBody>
          <a:bodyPr>
            <a:normAutofit fontScale="90000"/>
          </a:bodyPr>
          <a:lstStyle/>
          <a:p>
            <a:pPr algn="ctr"/>
            <a:r>
              <a:rPr lang="fr-FR" b="1" dirty="0">
                <a:solidFill>
                  <a:srgbClr val="0070C0"/>
                </a:solidFill>
              </a:rPr>
              <a:t>Niveaux attendus LVB</a:t>
            </a:r>
          </a:p>
        </p:txBody>
      </p:sp>
      <p:sp>
        <p:nvSpPr>
          <p:cNvPr id="5" name="Rectangle 4"/>
          <p:cNvSpPr/>
          <p:nvPr/>
        </p:nvSpPr>
        <p:spPr>
          <a:xfrm>
            <a:off x="8104958" y="263729"/>
            <a:ext cx="2606585" cy="903591"/>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Ecrire</a:t>
            </a:r>
          </a:p>
        </p:txBody>
      </p:sp>
      <p:graphicFrame>
        <p:nvGraphicFramePr>
          <p:cNvPr id="7" name="Tableau 6"/>
          <p:cNvGraphicFramePr>
            <a:graphicFrameLocks noGrp="1"/>
          </p:cNvGraphicFramePr>
          <p:nvPr>
            <p:extLst>
              <p:ext uri="{D42A27DB-BD31-4B8C-83A1-F6EECF244321}">
                <p14:modId xmlns:p14="http://schemas.microsoft.com/office/powerpoint/2010/main" val="3542236295"/>
              </p:ext>
            </p:extLst>
          </p:nvPr>
        </p:nvGraphicFramePr>
        <p:xfrm>
          <a:off x="287938" y="1359926"/>
          <a:ext cx="11586754" cy="4267200"/>
        </p:xfrm>
        <a:graphic>
          <a:graphicData uri="http://schemas.openxmlformats.org/drawingml/2006/table">
            <a:tbl>
              <a:tblPr firstRow="1" bandRow="1">
                <a:effectLst>
                  <a:outerShdw blurRad="50800" dist="50800" dir="5400000" sx="4000" sy="4000" algn="ctr" rotWithShape="0">
                    <a:srgbClr val="000000">
                      <a:alpha val="43137"/>
                    </a:srgbClr>
                  </a:outerShdw>
                </a:effectLst>
                <a:tableStyleId>{5C22544A-7EE6-4342-B048-85BDC9FD1C3A}</a:tableStyleId>
              </a:tblPr>
              <a:tblGrid>
                <a:gridCol w="5793377">
                  <a:extLst>
                    <a:ext uri="{9D8B030D-6E8A-4147-A177-3AD203B41FA5}">
                      <a16:colId xmlns:a16="http://schemas.microsoft.com/office/drawing/2014/main" xmlns="" val="1991777425"/>
                    </a:ext>
                  </a:extLst>
                </a:gridCol>
                <a:gridCol w="5793377">
                  <a:extLst>
                    <a:ext uri="{9D8B030D-6E8A-4147-A177-3AD203B41FA5}">
                      <a16:colId xmlns:a16="http://schemas.microsoft.com/office/drawing/2014/main" xmlns="" val="4183042375"/>
                    </a:ext>
                  </a:extLst>
                </a:gridCol>
              </a:tblGrid>
              <a:tr h="402812">
                <a:tc>
                  <a:txBody>
                    <a:bodyPr/>
                    <a:lstStyle/>
                    <a:p>
                      <a:pPr algn="ctr"/>
                      <a:r>
                        <a:rPr lang="fr-FR" sz="2800" dirty="0">
                          <a:solidFill>
                            <a:schemeClr val="bg1"/>
                          </a:solidFill>
                        </a:rPr>
                        <a:t>A2</a:t>
                      </a:r>
                    </a:p>
                  </a:txBody>
                  <a:tcPr>
                    <a:solidFill>
                      <a:srgbClr val="4472C4"/>
                    </a:solidFill>
                  </a:tcPr>
                </a:tc>
                <a:tc>
                  <a:txBody>
                    <a:bodyPr/>
                    <a:lstStyle/>
                    <a:p>
                      <a:pPr algn="ctr"/>
                      <a:r>
                        <a:rPr lang="fr-FR" sz="2800" dirty="0">
                          <a:solidFill>
                            <a:schemeClr val="bg1"/>
                          </a:solidFill>
                        </a:rPr>
                        <a:t>B1</a:t>
                      </a:r>
                    </a:p>
                  </a:txBody>
                  <a:tcPr>
                    <a:solidFill>
                      <a:srgbClr val="4472C4"/>
                    </a:solidFill>
                  </a:tcPr>
                </a:tc>
                <a:extLst>
                  <a:ext uri="{0D108BD9-81ED-4DB2-BD59-A6C34878D82A}">
                    <a16:rowId xmlns:a16="http://schemas.microsoft.com/office/drawing/2014/main" xmlns="" val="2884826668"/>
                  </a:ext>
                </a:extLst>
              </a:tr>
              <a:tr h="606116">
                <a:tc>
                  <a:txBody>
                    <a:bodyPr/>
                    <a:lstStyle/>
                    <a:p>
                      <a:r>
                        <a:rPr lang="fr-FR" dirty="0"/>
                        <a:t>Peut faire une description brève et élémentaire d’un événement,</a:t>
                      </a:r>
                      <a:r>
                        <a:rPr lang="fr-FR" baseline="0" dirty="0"/>
                        <a:t> d’activités passées et d’expériences personnelles.</a:t>
                      </a:r>
                    </a:p>
                    <a:p>
                      <a:r>
                        <a:rPr lang="fr-FR" dirty="0"/>
                        <a:t>Peut écrire une histoire simple. Peut écrire des biographies imaginaires et des poèmes courts et simples sur les gens.</a:t>
                      </a:r>
                    </a:p>
                  </a:txBody>
                  <a:tcPr>
                    <a:solidFill>
                      <a:srgbClr val="00B0F0"/>
                    </a:solidFill>
                  </a:tcPr>
                </a:tc>
                <a:tc>
                  <a:txBody>
                    <a:bodyPr/>
                    <a:lstStyle/>
                    <a:p>
                      <a:r>
                        <a:rPr lang="fr-FR" dirty="0"/>
                        <a:t>Peut écrire des descriptions détaillées non complexes sur une gamme étendue de sujets familiers dans le cadre de son domaine d’intérêt. Peut rédiger une critique simple sur un film, un livre ou un programme télévisé,</a:t>
                      </a:r>
                      <a:r>
                        <a:rPr lang="fr-FR" baseline="0" dirty="0"/>
                        <a:t> en utilisant une gamme limitée de langage.</a:t>
                      </a:r>
                      <a:endParaRPr lang="fr-FR" dirty="0"/>
                    </a:p>
                  </a:txBody>
                  <a:tcPr>
                    <a:solidFill>
                      <a:srgbClr val="00B0F0"/>
                    </a:solidFill>
                  </a:tcPr>
                </a:tc>
                <a:extLst>
                  <a:ext uri="{0D108BD9-81ED-4DB2-BD59-A6C34878D82A}">
                    <a16:rowId xmlns:a16="http://schemas.microsoft.com/office/drawing/2014/main" xmlns="" val="270805370"/>
                  </a:ext>
                </a:extLst>
              </a:tr>
              <a:tr h="606116">
                <a:tc>
                  <a:txBody>
                    <a:bodyPr/>
                    <a:lstStyle/>
                    <a:p>
                      <a:r>
                        <a:rPr lang="fr-FR" dirty="0"/>
                        <a:t>Peut écrire des textes courts sur des sujets d’intérêt</a:t>
                      </a:r>
                      <a:r>
                        <a:rPr lang="fr-FR" baseline="0" dirty="0"/>
                        <a:t> familiers, en liant les phrases avec des connecteurs tels que « et », « parce que », « ensuite ».</a:t>
                      </a:r>
                    </a:p>
                    <a:p>
                      <a:r>
                        <a:rPr lang="fr-FR" baseline="0" dirty="0"/>
                        <a:t>Peut donner ses impressions et son opinion dans des écrits portant sur des sujets d’intérêt personnel en utilisant un vocabulaire et des expressions de tous les jours.</a:t>
                      </a:r>
                      <a:endParaRPr lang="fr-FR" dirty="0"/>
                    </a:p>
                  </a:txBody>
                  <a:tcPr>
                    <a:solidFill>
                      <a:srgbClr val="0070C0"/>
                    </a:solidFill>
                  </a:tcPr>
                </a:tc>
                <a:tc>
                  <a:txBody>
                    <a:bodyPr/>
                    <a:lstStyle/>
                    <a:p>
                      <a:r>
                        <a:rPr lang="fr-FR" dirty="0" smtClean="0"/>
                        <a:t>Peut écrire de brefs essais simples sur des sujets d’intérêt général.</a:t>
                      </a:r>
                    </a:p>
                    <a:p>
                      <a:r>
                        <a:rPr lang="fr-FR" dirty="0" smtClean="0"/>
                        <a:t>Peut écrire un texte sur un sujet actuel en rapport avec son centre d’intérêt,</a:t>
                      </a:r>
                      <a:r>
                        <a:rPr lang="fr-FR" baseline="0" dirty="0" smtClean="0"/>
                        <a:t> en utilisant un langage simple pour lister les avantages et les inconvénients, donner et justifier son opinion.</a:t>
                      </a:r>
                    </a:p>
                    <a:p>
                      <a:r>
                        <a:rPr lang="fr-FR" baseline="0" dirty="0" smtClean="0"/>
                        <a:t>Peut intégrer des illustrations, des photos ainsi que des textes courts à un rapport ou une affiche de présentation.</a:t>
                      </a:r>
                      <a:endParaRPr lang="fr-FR" dirty="0"/>
                    </a:p>
                  </a:txBody>
                  <a:tcPr>
                    <a:solidFill>
                      <a:srgbClr val="0070C0"/>
                    </a:solidFill>
                  </a:tcPr>
                </a:tc>
                <a:extLst>
                  <a:ext uri="{0D108BD9-81ED-4DB2-BD59-A6C34878D82A}">
                    <a16:rowId xmlns:a16="http://schemas.microsoft.com/office/drawing/2014/main" xmlns="" val="4251150048"/>
                  </a:ext>
                </a:extLst>
              </a:tr>
            </a:tbl>
          </a:graphicData>
        </a:graphic>
      </p:graphicFrame>
      <p:sp>
        <p:nvSpPr>
          <p:cNvPr id="3" name="Rectangle 2"/>
          <p:cNvSpPr/>
          <p:nvPr/>
        </p:nvSpPr>
        <p:spPr>
          <a:xfrm>
            <a:off x="7929615" y="6161706"/>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3595456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1516" y="1592798"/>
            <a:ext cx="9038508" cy="1323439"/>
          </a:xfrm>
          <a:prstGeom prst="rect">
            <a:avLst/>
          </a:prstGeom>
          <a:ln w="28575">
            <a:solidFill>
              <a:srgbClr val="00B0F0"/>
            </a:solidFill>
          </a:ln>
        </p:spPr>
        <p:txBody>
          <a:bodyPr wrap="square">
            <a:spAutoFit/>
          </a:bodyPr>
          <a:lstStyle/>
          <a:p>
            <a:pPr lvl="0" algn="ctr"/>
            <a:endParaRPr lang="fr-FR" sz="2800" b="1" dirty="0" smtClean="0"/>
          </a:p>
          <a:p>
            <a:pPr lvl="0" algn="ctr"/>
            <a:r>
              <a:rPr lang="fr-FR" sz="2800" b="1" dirty="0" smtClean="0">
                <a:solidFill>
                  <a:srgbClr val="0070C0"/>
                </a:solidFill>
              </a:rPr>
              <a:t>Évaluation 2: CE + EE</a:t>
            </a:r>
            <a:endParaRPr lang="fr-FR" sz="2800" dirty="0">
              <a:solidFill>
                <a:srgbClr val="0070C0"/>
              </a:solidFill>
            </a:endParaRPr>
          </a:p>
          <a:p>
            <a:endParaRPr lang="fr-FR" sz="2400" dirty="0"/>
          </a:p>
        </p:txBody>
      </p:sp>
      <p:sp>
        <p:nvSpPr>
          <p:cNvPr id="7" name="Rectangle à coins arrondis 6"/>
          <p:cNvSpPr/>
          <p:nvPr/>
        </p:nvSpPr>
        <p:spPr>
          <a:xfrm>
            <a:off x="1544941" y="3799198"/>
            <a:ext cx="3615717" cy="865512"/>
          </a:xfrm>
          <a:prstGeom prst="wedgeRoundRectCallout">
            <a:avLst>
              <a:gd name="adj1" fmla="val -16242"/>
              <a:gd name="adj2" fmla="val 4103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3</a:t>
            </a:r>
            <a:r>
              <a:rPr lang="fr-FR" sz="2800" b="1" baseline="30000" dirty="0">
                <a:solidFill>
                  <a:schemeClr val="bg1"/>
                </a:solidFill>
              </a:rPr>
              <a:t>ème</a:t>
            </a:r>
            <a:r>
              <a:rPr lang="fr-FR" sz="2800" b="1" dirty="0">
                <a:solidFill>
                  <a:schemeClr val="bg1"/>
                </a:solidFill>
              </a:rPr>
              <a:t> trimestre de 1</a:t>
            </a:r>
            <a:r>
              <a:rPr lang="fr-FR" sz="2800" b="1" baseline="30000" dirty="0">
                <a:solidFill>
                  <a:schemeClr val="bg1"/>
                </a:solidFill>
              </a:rPr>
              <a:t>ère</a:t>
            </a:r>
            <a:endParaRPr lang="fr-FR" sz="2800" dirty="0">
              <a:solidFill>
                <a:schemeClr val="bg1"/>
              </a:solidFill>
            </a:endParaRPr>
          </a:p>
        </p:txBody>
      </p:sp>
      <p:sp>
        <p:nvSpPr>
          <p:cNvPr id="8" name="Rectangle à coins arrondis 7"/>
          <p:cNvSpPr/>
          <p:nvPr/>
        </p:nvSpPr>
        <p:spPr>
          <a:xfrm>
            <a:off x="7499189" y="3671727"/>
            <a:ext cx="4243631" cy="1985966"/>
          </a:xfrm>
          <a:prstGeom prst="wedgeRoundRectCallout">
            <a:avLst>
              <a:gd name="adj1" fmla="val -16242"/>
              <a:gd name="adj2" fmla="val 41031"/>
              <a:gd name="adj3" fmla="val 16667"/>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fr-FR" sz="2000" b="1" dirty="0">
                <a:solidFill>
                  <a:schemeClr val="bg1"/>
                </a:solidFill>
              </a:rPr>
              <a:t>Durée : 1h30</a:t>
            </a:r>
          </a:p>
          <a:p>
            <a:pPr marL="285750" indent="-285750">
              <a:buFont typeface="Arial" panose="020B0604020202020204" pitchFamily="34" charset="0"/>
              <a:buChar char="•"/>
            </a:pPr>
            <a:r>
              <a:rPr lang="fr-FR" sz="2000" b="1" dirty="0">
                <a:solidFill>
                  <a:schemeClr val="bg1"/>
                </a:solidFill>
              </a:rPr>
              <a:t>Niveau visé : </a:t>
            </a:r>
            <a:br>
              <a:rPr lang="fr-FR" sz="2000" b="1" dirty="0">
                <a:solidFill>
                  <a:schemeClr val="bg1"/>
                </a:solidFill>
              </a:rPr>
            </a:br>
            <a:r>
              <a:rPr lang="fr-FR" sz="2000" b="1" dirty="0">
                <a:solidFill>
                  <a:schemeClr val="bg1"/>
                </a:solidFill>
              </a:rPr>
              <a:t>B1-B2 </a:t>
            </a:r>
            <a:r>
              <a:rPr lang="fr-FR" dirty="0">
                <a:solidFill>
                  <a:schemeClr val="bg1"/>
                </a:solidFill>
              </a:rPr>
              <a:t>(LVA) </a:t>
            </a:r>
            <a:r>
              <a:rPr lang="fr-FR" sz="2000" dirty="0">
                <a:solidFill>
                  <a:schemeClr val="bg1"/>
                </a:solidFill>
              </a:rPr>
              <a:t>et </a:t>
            </a:r>
            <a:r>
              <a:rPr lang="fr-FR" sz="2000" b="1" dirty="0">
                <a:solidFill>
                  <a:schemeClr val="bg1"/>
                </a:solidFill>
              </a:rPr>
              <a:t> A2-B1 </a:t>
            </a:r>
            <a:r>
              <a:rPr lang="fr-FR" dirty="0">
                <a:solidFill>
                  <a:schemeClr val="bg1"/>
                </a:solidFill>
              </a:rPr>
              <a:t>(LVB</a:t>
            </a:r>
            <a:r>
              <a:rPr lang="fr-FR" dirty="0" smtClean="0">
                <a:solidFill>
                  <a:schemeClr val="bg1"/>
                </a:solidFill>
              </a:rPr>
              <a:t>)</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sz="2000" b="1" dirty="0">
                <a:solidFill>
                  <a:schemeClr val="bg1"/>
                </a:solidFill>
              </a:rPr>
              <a:t>Barème : </a:t>
            </a:r>
            <a:endParaRPr lang="fr-FR" sz="2000" b="1" dirty="0" smtClean="0">
              <a:solidFill>
                <a:schemeClr val="bg1"/>
              </a:solidFill>
            </a:endParaRPr>
          </a:p>
          <a:p>
            <a:r>
              <a:rPr lang="fr-FR" sz="2000" b="1" dirty="0">
                <a:solidFill>
                  <a:schemeClr val="bg1"/>
                </a:solidFill>
              </a:rPr>
              <a:t> </a:t>
            </a:r>
            <a:r>
              <a:rPr lang="fr-FR" sz="2000" b="1" dirty="0" smtClean="0">
                <a:solidFill>
                  <a:schemeClr val="bg1"/>
                </a:solidFill>
              </a:rPr>
              <a:t>   20 </a:t>
            </a:r>
            <a:r>
              <a:rPr lang="fr-FR" sz="2000" dirty="0">
                <a:solidFill>
                  <a:schemeClr val="bg1"/>
                </a:solidFill>
              </a:rPr>
              <a:t>points </a:t>
            </a:r>
            <a:r>
              <a:rPr lang="fr-FR" sz="2000" dirty="0" smtClean="0">
                <a:solidFill>
                  <a:schemeClr val="bg1"/>
                </a:solidFill>
              </a:rPr>
              <a:t>(</a:t>
            </a:r>
            <a:r>
              <a:rPr lang="fr-FR" sz="2000" dirty="0">
                <a:solidFill>
                  <a:schemeClr val="bg1"/>
                </a:solidFill>
              </a:rPr>
              <a:t>CE : 10 et EE :10)</a:t>
            </a:r>
          </a:p>
        </p:txBody>
      </p:sp>
      <p:pic>
        <p:nvPicPr>
          <p:cNvPr id="5" name="Image 4" descr="écri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678" y="1843523"/>
            <a:ext cx="788322" cy="788322"/>
          </a:xfrm>
          <a:prstGeom prst="rect">
            <a:avLst/>
          </a:prstGeom>
        </p:spPr>
      </p:pic>
      <p:pic>
        <p:nvPicPr>
          <p:cNvPr id="6" name="Image 5" descr="icone-lir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2124" y="1877191"/>
            <a:ext cx="780676" cy="754654"/>
          </a:xfrm>
          <a:prstGeom prst="rect">
            <a:avLst/>
          </a:prstGeom>
        </p:spPr>
      </p:pic>
      <p:sp>
        <p:nvSpPr>
          <p:cNvPr id="9" name="ZoneTexte 8"/>
          <p:cNvSpPr txBox="1"/>
          <p:nvPr/>
        </p:nvSpPr>
        <p:spPr>
          <a:xfrm>
            <a:off x="1013032" y="455924"/>
            <a:ext cx="9581561" cy="646331"/>
          </a:xfrm>
          <a:prstGeom prst="rect">
            <a:avLst/>
          </a:prstGeom>
          <a:noFill/>
        </p:spPr>
        <p:txBody>
          <a:bodyPr wrap="square" rtlCol="0">
            <a:spAutoFit/>
          </a:bodyPr>
          <a:lstStyle/>
          <a:p>
            <a:pPr algn="ctr"/>
            <a:r>
              <a:rPr lang="fr-FR" sz="3600" b="1" dirty="0">
                <a:solidFill>
                  <a:srgbClr val="0070C0"/>
                </a:solidFill>
              </a:rPr>
              <a:t>Rappel du format des 3 épreuves E3C</a:t>
            </a:r>
          </a:p>
        </p:txBody>
      </p:sp>
      <p:sp>
        <p:nvSpPr>
          <p:cNvPr id="2" name="Rectangle 1"/>
          <p:cNvSpPr/>
          <p:nvPr/>
        </p:nvSpPr>
        <p:spPr>
          <a:xfrm>
            <a:off x="7964221" y="6228517"/>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3578728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4151" y="201404"/>
            <a:ext cx="9520158" cy="615719"/>
          </a:xfrm>
        </p:spPr>
        <p:txBody>
          <a:bodyPr>
            <a:normAutofit fontScale="90000"/>
          </a:bodyPr>
          <a:lstStyle/>
          <a:p>
            <a:pPr algn="ctr"/>
            <a:r>
              <a:rPr lang="fr-FR" b="1" dirty="0">
                <a:solidFill>
                  <a:srgbClr val="0070C0"/>
                </a:solidFill>
              </a:rPr>
              <a:t>Compréhension de l’écrit</a:t>
            </a:r>
          </a:p>
        </p:txBody>
      </p:sp>
      <p:graphicFrame>
        <p:nvGraphicFramePr>
          <p:cNvPr id="5" name="Tableau 4"/>
          <p:cNvGraphicFramePr>
            <a:graphicFrameLocks noGrp="1"/>
          </p:cNvGraphicFramePr>
          <p:nvPr>
            <p:extLst>
              <p:ext uri="{D42A27DB-BD31-4B8C-83A1-F6EECF244321}">
                <p14:modId xmlns:p14="http://schemas.microsoft.com/office/powerpoint/2010/main" val="801226945"/>
              </p:ext>
            </p:extLst>
          </p:nvPr>
        </p:nvGraphicFramePr>
        <p:xfrm>
          <a:off x="1114124" y="871234"/>
          <a:ext cx="10400212" cy="4702252"/>
        </p:xfrm>
        <a:graphic>
          <a:graphicData uri="http://schemas.openxmlformats.org/drawingml/2006/table">
            <a:tbl>
              <a:tblPr firstRow="1" bandRow="1">
                <a:tableStyleId>{5C22544A-7EE6-4342-B048-85BDC9FD1C3A}</a:tableStyleId>
              </a:tblPr>
              <a:tblGrid>
                <a:gridCol w="5200106">
                  <a:extLst>
                    <a:ext uri="{9D8B030D-6E8A-4147-A177-3AD203B41FA5}">
                      <a16:colId xmlns:a16="http://schemas.microsoft.com/office/drawing/2014/main" xmlns="" val="3275009922"/>
                    </a:ext>
                  </a:extLst>
                </a:gridCol>
                <a:gridCol w="5200106">
                  <a:extLst>
                    <a:ext uri="{9D8B030D-6E8A-4147-A177-3AD203B41FA5}">
                      <a16:colId xmlns:a16="http://schemas.microsoft.com/office/drawing/2014/main" xmlns="" val="2048809669"/>
                    </a:ext>
                  </a:extLst>
                </a:gridCol>
              </a:tblGrid>
              <a:tr h="709372">
                <a:tc>
                  <a:txBody>
                    <a:bodyPr/>
                    <a:lstStyle/>
                    <a:p>
                      <a:pPr algn="ctr"/>
                      <a:r>
                        <a:rPr lang="fr-FR" sz="3200" dirty="0">
                          <a:solidFill>
                            <a:schemeClr val="bg1"/>
                          </a:solidFill>
                        </a:rPr>
                        <a:t>Supports d’évaluation</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dirty="0">
                          <a:solidFill>
                            <a:schemeClr val="bg1"/>
                          </a:solidFill>
                        </a:rPr>
                        <a:t>Modalités d’évaluation</a:t>
                      </a:r>
                    </a:p>
                  </a:txBody>
                  <a:tcPr>
                    <a:solidFill>
                      <a:srgbClr val="0070C0"/>
                    </a:solidFill>
                  </a:tcPr>
                </a:tc>
                <a:extLst>
                  <a:ext uri="{0D108BD9-81ED-4DB2-BD59-A6C34878D82A}">
                    <a16:rowId xmlns:a16="http://schemas.microsoft.com/office/drawing/2014/main" xmlns="" val="1169331327"/>
                  </a:ext>
                </a:extLst>
              </a:tr>
              <a:tr h="3838446">
                <a:tc>
                  <a:txBody>
                    <a:bodyPr/>
                    <a:lstStyle/>
                    <a:p>
                      <a:pPr algn="just"/>
                      <a:r>
                        <a:rPr lang="fr-FR" sz="3200" dirty="0"/>
                        <a:t>1 ou 2 textes, qui comportent</a:t>
                      </a:r>
                      <a:r>
                        <a:rPr lang="fr-FR" sz="3200" kern="1200" dirty="0">
                          <a:solidFill>
                            <a:schemeClr val="tx1"/>
                          </a:solidFill>
                          <a:effectLst/>
                          <a:latin typeface="+mn-lt"/>
                          <a:ea typeface="+mn-ea"/>
                          <a:cs typeface="+mn-cs"/>
                        </a:rPr>
                        <a:t> </a:t>
                      </a:r>
                      <a:r>
                        <a:rPr lang="fr-FR" sz="3200" kern="1200" dirty="0">
                          <a:solidFill>
                            <a:schemeClr val="bg1"/>
                          </a:solidFill>
                          <a:effectLst/>
                          <a:latin typeface="+mn-lt"/>
                          <a:ea typeface="+mn-ea"/>
                          <a:cs typeface="+mn-cs"/>
                        </a:rPr>
                        <a:t>entre 2300 et 4000 signes.</a:t>
                      </a:r>
                    </a:p>
                    <a:p>
                      <a:endParaRPr lang="fr-FR" sz="2000" dirty="0"/>
                    </a:p>
                    <a:p>
                      <a:endParaRPr lang="fr-FR" sz="2000" dirty="0"/>
                    </a:p>
                  </a:txBody>
                  <a:tcPr>
                    <a:solidFill>
                      <a:srgbClr val="00B0F0"/>
                    </a:solidFill>
                  </a:tcPr>
                </a:tc>
                <a:tc>
                  <a:txBody>
                    <a:bodyPr/>
                    <a:lstStyle/>
                    <a:p>
                      <a:pPr algn="just"/>
                      <a:r>
                        <a:rPr lang="fr-FR" sz="3200" dirty="0"/>
                        <a:t>Compte rendu libre</a:t>
                      </a:r>
                      <a:r>
                        <a:rPr lang="fr-FR" sz="3200" baseline="0" dirty="0"/>
                        <a:t> ou guidé en langue cible.</a:t>
                      </a:r>
                    </a:p>
                    <a:p>
                      <a:pPr algn="just"/>
                      <a:endParaRPr lang="fr-FR" sz="3200" baseline="0" dirty="0"/>
                    </a:p>
                    <a:p>
                      <a:pPr algn="just"/>
                      <a:r>
                        <a:rPr lang="fr-FR" sz="3200" i="0" kern="1200" dirty="0">
                          <a:solidFill>
                            <a:schemeClr val="bg1"/>
                          </a:solidFill>
                          <a:effectLst/>
                          <a:latin typeface="+mn-lt"/>
                          <a:ea typeface="+mn-ea"/>
                          <a:cs typeface="+mn-cs"/>
                        </a:rPr>
                        <a:t>R</a:t>
                      </a:r>
                      <a:r>
                        <a:rPr lang="fr-FR" sz="3200" kern="1200" dirty="0">
                          <a:solidFill>
                            <a:schemeClr val="bg1"/>
                          </a:solidFill>
                          <a:effectLst/>
                          <a:latin typeface="+mn-lt"/>
                          <a:ea typeface="+mn-ea"/>
                          <a:cs typeface="+mn-cs"/>
                        </a:rPr>
                        <a:t>endre compte = </a:t>
                      </a:r>
                    </a:p>
                    <a:p>
                      <a:pPr marL="342900" indent="-342900" algn="just">
                        <a:buFontTx/>
                        <a:buChar char="-"/>
                      </a:pPr>
                      <a:r>
                        <a:rPr lang="fr-FR" sz="3200" kern="1200" dirty="0">
                          <a:solidFill>
                            <a:schemeClr val="bg1"/>
                          </a:solidFill>
                          <a:effectLst/>
                          <a:latin typeface="+mn-lt"/>
                          <a:ea typeface="+mn-ea"/>
                          <a:cs typeface="+mn-cs"/>
                        </a:rPr>
                        <a:t>décrire les faits et les personnages</a:t>
                      </a:r>
                    </a:p>
                    <a:p>
                      <a:pPr marL="342900" indent="-342900" algn="just">
                        <a:buFontTx/>
                        <a:buChar char="-"/>
                      </a:pPr>
                      <a:r>
                        <a:rPr lang="fr-FR" sz="3200" kern="1200" dirty="0">
                          <a:solidFill>
                            <a:schemeClr val="bg1"/>
                          </a:solidFill>
                          <a:effectLst/>
                          <a:latin typeface="+mn-lt"/>
                          <a:ea typeface="+mn-ea"/>
                          <a:cs typeface="+mn-cs"/>
                        </a:rPr>
                        <a:t>expliquer l’intention, </a:t>
                      </a:r>
                    </a:p>
                    <a:p>
                      <a:pPr marL="342900" indent="-342900" algn="just">
                        <a:buFontTx/>
                        <a:buChar char="-"/>
                      </a:pPr>
                      <a:r>
                        <a:rPr lang="fr-FR" sz="3200" kern="1200" dirty="0">
                          <a:solidFill>
                            <a:schemeClr val="bg1"/>
                          </a:solidFill>
                          <a:effectLst/>
                          <a:latin typeface="+mn-lt"/>
                          <a:ea typeface="+mn-ea"/>
                          <a:cs typeface="+mn-cs"/>
                        </a:rPr>
                        <a:t>aller jusqu’au non-dit.</a:t>
                      </a:r>
                      <a:endParaRPr lang="fr-FR" sz="3200" baseline="0" dirty="0">
                        <a:solidFill>
                          <a:schemeClr val="bg1"/>
                        </a:solidFill>
                      </a:endParaRPr>
                    </a:p>
                  </a:txBody>
                  <a:tcPr>
                    <a:solidFill>
                      <a:srgbClr val="00B0F0"/>
                    </a:solidFill>
                  </a:tcPr>
                </a:tc>
                <a:extLst>
                  <a:ext uri="{0D108BD9-81ED-4DB2-BD59-A6C34878D82A}">
                    <a16:rowId xmlns:a16="http://schemas.microsoft.com/office/drawing/2014/main" xmlns="" val="2070510917"/>
                  </a:ext>
                </a:extLst>
              </a:tr>
            </a:tbl>
          </a:graphicData>
        </a:graphic>
      </p:graphicFrame>
      <p:sp>
        <p:nvSpPr>
          <p:cNvPr id="3" name="Rectangle 2"/>
          <p:cNvSpPr/>
          <p:nvPr/>
        </p:nvSpPr>
        <p:spPr>
          <a:xfrm>
            <a:off x="7735737" y="6031077"/>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417473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2703" y="195943"/>
            <a:ext cx="4857206" cy="733744"/>
          </a:xfrm>
        </p:spPr>
        <p:txBody>
          <a:bodyPr>
            <a:normAutofit fontScale="90000"/>
          </a:bodyPr>
          <a:lstStyle/>
          <a:p>
            <a:pPr algn="ctr"/>
            <a:r>
              <a:rPr lang="fr-FR" b="1" dirty="0">
                <a:solidFill>
                  <a:srgbClr val="0070C0"/>
                </a:solidFill>
              </a:rPr>
              <a:t>Niveaux attendus LVB</a:t>
            </a:r>
          </a:p>
        </p:txBody>
      </p:sp>
      <p:sp>
        <p:nvSpPr>
          <p:cNvPr id="5" name="Rectangle 4"/>
          <p:cNvSpPr/>
          <p:nvPr/>
        </p:nvSpPr>
        <p:spPr>
          <a:xfrm>
            <a:off x="7530876" y="80599"/>
            <a:ext cx="4140926" cy="849087"/>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Lire et comprendre</a:t>
            </a:r>
          </a:p>
        </p:txBody>
      </p:sp>
      <p:graphicFrame>
        <p:nvGraphicFramePr>
          <p:cNvPr id="8" name="Tableau 7"/>
          <p:cNvGraphicFramePr>
            <a:graphicFrameLocks noGrp="1"/>
          </p:cNvGraphicFramePr>
          <p:nvPr>
            <p:extLst>
              <p:ext uri="{D42A27DB-BD31-4B8C-83A1-F6EECF244321}">
                <p14:modId xmlns:p14="http://schemas.microsoft.com/office/powerpoint/2010/main" val="2357649628"/>
              </p:ext>
            </p:extLst>
          </p:nvPr>
        </p:nvGraphicFramePr>
        <p:xfrm>
          <a:off x="261258" y="1045029"/>
          <a:ext cx="11691256" cy="5181600"/>
        </p:xfrm>
        <a:graphic>
          <a:graphicData uri="http://schemas.openxmlformats.org/drawingml/2006/table">
            <a:tbl>
              <a:tblPr firstRow="1" bandRow="1">
                <a:effectLst>
                  <a:outerShdw blurRad="50800" dist="50800" dir="5400000" sx="4000" sy="4000" algn="ctr" rotWithShape="0">
                    <a:srgbClr val="000000">
                      <a:alpha val="43137"/>
                    </a:srgbClr>
                  </a:outerShdw>
                </a:effectLst>
                <a:tableStyleId>{5C22544A-7EE6-4342-B048-85BDC9FD1C3A}</a:tableStyleId>
              </a:tblPr>
              <a:tblGrid>
                <a:gridCol w="5845628">
                  <a:extLst>
                    <a:ext uri="{9D8B030D-6E8A-4147-A177-3AD203B41FA5}">
                      <a16:colId xmlns:a16="http://schemas.microsoft.com/office/drawing/2014/main" xmlns="" val="1991777425"/>
                    </a:ext>
                  </a:extLst>
                </a:gridCol>
                <a:gridCol w="5845628">
                  <a:extLst>
                    <a:ext uri="{9D8B030D-6E8A-4147-A177-3AD203B41FA5}">
                      <a16:colId xmlns:a16="http://schemas.microsoft.com/office/drawing/2014/main" xmlns="" val="4183042375"/>
                    </a:ext>
                  </a:extLst>
                </a:gridCol>
              </a:tblGrid>
              <a:tr h="402812">
                <a:tc>
                  <a:txBody>
                    <a:bodyPr/>
                    <a:lstStyle/>
                    <a:p>
                      <a:pPr algn="ctr"/>
                      <a:r>
                        <a:rPr lang="fr-FR" sz="2800" dirty="0">
                          <a:solidFill>
                            <a:schemeClr val="bg1"/>
                          </a:solidFill>
                        </a:rPr>
                        <a:t>A2</a:t>
                      </a:r>
                    </a:p>
                  </a:txBody>
                  <a:tcPr>
                    <a:solidFill>
                      <a:srgbClr val="4472C4"/>
                    </a:solidFill>
                  </a:tcPr>
                </a:tc>
                <a:tc>
                  <a:txBody>
                    <a:bodyPr/>
                    <a:lstStyle/>
                    <a:p>
                      <a:pPr algn="ctr"/>
                      <a:r>
                        <a:rPr lang="fr-FR" sz="2800" dirty="0">
                          <a:solidFill>
                            <a:schemeClr val="bg1"/>
                          </a:solidFill>
                        </a:rPr>
                        <a:t>B1</a:t>
                      </a:r>
                    </a:p>
                  </a:txBody>
                  <a:tcPr>
                    <a:solidFill>
                      <a:srgbClr val="4472C4"/>
                    </a:solidFill>
                  </a:tcPr>
                </a:tc>
                <a:extLst>
                  <a:ext uri="{0D108BD9-81ED-4DB2-BD59-A6C34878D82A}">
                    <a16:rowId xmlns:a16="http://schemas.microsoft.com/office/drawing/2014/main" xmlns="" val="2884826668"/>
                  </a:ext>
                </a:extLst>
              </a:tr>
              <a:tr h="606116">
                <a:tc>
                  <a:txBody>
                    <a:bodyPr/>
                    <a:lstStyle/>
                    <a:p>
                      <a:r>
                        <a:rPr lang="fr-FR" dirty="0"/>
                        <a:t>Peut comprendre une lettre personnelle, un courriel ou une publication sur les réseaux sociaux simples, dans lesquels il est question de sujets familiers (les amis ou la famille)</a:t>
                      </a:r>
                    </a:p>
                  </a:txBody>
                  <a:tcPr>
                    <a:solidFill>
                      <a:srgbClr val="00B0F0"/>
                    </a:solidFill>
                  </a:tcPr>
                </a:tc>
                <a:tc>
                  <a:txBody>
                    <a:bodyPr/>
                    <a:lstStyle/>
                    <a:p>
                      <a:r>
                        <a:rPr lang="fr-FR" dirty="0"/>
                        <a:t>Peut comprendre des lettres personnelles, des courriels et des publications simples sur les réseaux sociaux, qui relatent de façon assez détaillée d’événements et d’expériences.</a:t>
                      </a:r>
                    </a:p>
                  </a:txBody>
                  <a:tcPr>
                    <a:solidFill>
                      <a:srgbClr val="00B0F0"/>
                    </a:solidFill>
                  </a:tcPr>
                </a:tc>
                <a:extLst>
                  <a:ext uri="{0D108BD9-81ED-4DB2-BD59-A6C34878D82A}">
                    <a16:rowId xmlns:a16="http://schemas.microsoft.com/office/drawing/2014/main" xmlns="" val="270805370"/>
                  </a:ext>
                </a:extLst>
              </a:tr>
              <a:tr h="606116">
                <a:tc>
                  <a:txBody>
                    <a:bodyPr/>
                    <a:lstStyle/>
                    <a:p>
                      <a:r>
                        <a:rPr lang="fr-FR" dirty="0"/>
                        <a:t>Peut comprendre les points principaux de textes courts qui traitent de sujets quotidiens. Peut identifier l’information pertinente dans des écrits simples décrivant des événements et dans lesquels les chiffres, les noms, les illustrations et les titres facilitent grandement la compréhension.</a:t>
                      </a:r>
                    </a:p>
                  </a:txBody>
                  <a:tcPr>
                    <a:solidFill>
                      <a:srgbClr val="0070C0"/>
                    </a:solidFill>
                  </a:tcPr>
                </a:tc>
                <a:tc>
                  <a:txBody>
                    <a:bodyPr/>
                    <a:lstStyle/>
                    <a:p>
                      <a:r>
                        <a:rPr lang="fr-FR" dirty="0"/>
                        <a:t>Peut localiser une</a:t>
                      </a:r>
                      <a:r>
                        <a:rPr lang="fr-FR" baseline="0" dirty="0"/>
                        <a:t> information recherchée dans un texte long et peut réunir des informations provenant de différentes parties du texte, ou de textes différents, afin d’accomplir une tâche précise. Peut reconnaître le schéma argumentatif suivi pour la présentation d’un problème, sans en comprendre nécessairement le détail.</a:t>
                      </a:r>
                      <a:endParaRPr lang="fr-FR" dirty="0"/>
                    </a:p>
                  </a:txBody>
                  <a:tcPr>
                    <a:solidFill>
                      <a:srgbClr val="0070C0"/>
                    </a:solidFill>
                  </a:tcPr>
                </a:tc>
                <a:extLst>
                  <a:ext uri="{0D108BD9-81ED-4DB2-BD59-A6C34878D82A}">
                    <a16:rowId xmlns:a16="http://schemas.microsoft.com/office/drawing/2014/main" xmlns="" val="4251150048"/>
                  </a:ext>
                </a:extLst>
              </a:tr>
              <a:tr h="606116">
                <a:tc>
                  <a:txBody>
                    <a:bodyPr/>
                    <a:lstStyle/>
                    <a:p>
                      <a:r>
                        <a:rPr lang="fr-FR" dirty="0" smtClean="0"/>
                        <a:t>Peut comprendre suffisamment pour lire des histoires et des bandes dessinées</a:t>
                      </a:r>
                      <a:r>
                        <a:rPr lang="fr-FR" baseline="0" dirty="0" smtClean="0"/>
                        <a:t> courtes, mettant en scène des situations concrètes et familières et rédigées dans un langage très quotidien. Peut comprendre les points principaux de courts reportages dans des magazines qui traitent de sujets quotidiens concrets.</a:t>
                      </a:r>
                      <a:endParaRPr lang="fr-FR" dirty="0"/>
                    </a:p>
                  </a:txBody>
                  <a:tcPr>
                    <a:solidFill>
                      <a:srgbClr val="00B0F0"/>
                    </a:solidFill>
                  </a:tcPr>
                </a:tc>
                <a:tc>
                  <a:txBody>
                    <a:bodyPr/>
                    <a:lstStyle/>
                    <a:p>
                      <a:r>
                        <a:rPr lang="fr-FR" dirty="0"/>
                        <a:t>Peut comprendre la description de lieux, d’événements, de sentiments explicitement exprimés</a:t>
                      </a:r>
                      <a:r>
                        <a:rPr lang="fr-FR" baseline="0" dirty="0"/>
                        <a:t> dans des articles de magazine rédigés dans un langage courant. Peut suivre l’intrigue de récits, romans simples et bandes dessinées si le scénario est clair et linéaire et à condition de pouvoir utiliser un dictionnaire.</a:t>
                      </a:r>
                      <a:endParaRPr lang="fr-FR" dirty="0"/>
                    </a:p>
                  </a:txBody>
                  <a:tcPr>
                    <a:solidFill>
                      <a:srgbClr val="00B0F0"/>
                    </a:solidFill>
                  </a:tcPr>
                </a:tc>
                <a:extLst>
                  <a:ext uri="{0D108BD9-81ED-4DB2-BD59-A6C34878D82A}">
                    <a16:rowId xmlns:a16="http://schemas.microsoft.com/office/drawing/2014/main" xmlns="" val="311376639"/>
                  </a:ext>
                </a:extLst>
              </a:tr>
            </a:tbl>
          </a:graphicData>
        </a:graphic>
      </p:graphicFrame>
    </p:spTree>
    <p:extLst>
      <p:ext uri="{BB962C8B-B14F-4D97-AF65-F5344CB8AC3E}">
        <p14:creationId xmlns:p14="http://schemas.microsoft.com/office/powerpoint/2010/main" val="3226115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062" y="220860"/>
            <a:ext cx="9520158" cy="849183"/>
          </a:xfrm>
        </p:spPr>
        <p:txBody>
          <a:bodyPr>
            <a:normAutofit/>
          </a:bodyPr>
          <a:lstStyle/>
          <a:p>
            <a:pPr algn="ctr"/>
            <a:r>
              <a:rPr lang="fr-FR" b="1" dirty="0">
                <a:solidFill>
                  <a:srgbClr val="0070C0"/>
                </a:solidFill>
              </a:rPr>
              <a:t>Expression écrite</a:t>
            </a:r>
          </a:p>
        </p:txBody>
      </p:sp>
      <p:graphicFrame>
        <p:nvGraphicFramePr>
          <p:cNvPr id="3" name="Tableau 2"/>
          <p:cNvGraphicFramePr>
            <a:graphicFrameLocks noGrp="1"/>
          </p:cNvGraphicFramePr>
          <p:nvPr>
            <p:extLst>
              <p:ext uri="{D42A27DB-BD31-4B8C-83A1-F6EECF244321}">
                <p14:modId xmlns:p14="http://schemas.microsoft.com/office/powerpoint/2010/main" val="2460068932"/>
              </p:ext>
            </p:extLst>
          </p:nvPr>
        </p:nvGraphicFramePr>
        <p:xfrm>
          <a:off x="293773" y="1278588"/>
          <a:ext cx="11612882" cy="3962400"/>
        </p:xfrm>
        <a:graphic>
          <a:graphicData uri="http://schemas.openxmlformats.org/drawingml/2006/table">
            <a:tbl>
              <a:tblPr firstRow="1" bandRow="1">
                <a:tableStyleId>{5C22544A-7EE6-4342-B048-85BDC9FD1C3A}</a:tableStyleId>
              </a:tblPr>
              <a:tblGrid>
                <a:gridCol w="3071997">
                  <a:extLst>
                    <a:ext uri="{9D8B030D-6E8A-4147-A177-3AD203B41FA5}">
                      <a16:colId xmlns:a16="http://schemas.microsoft.com/office/drawing/2014/main" xmlns="" val="3275009922"/>
                    </a:ext>
                  </a:extLst>
                </a:gridCol>
                <a:gridCol w="8540885">
                  <a:extLst>
                    <a:ext uri="{9D8B030D-6E8A-4147-A177-3AD203B41FA5}">
                      <a16:colId xmlns:a16="http://schemas.microsoft.com/office/drawing/2014/main" xmlns="" val="2048809669"/>
                    </a:ext>
                  </a:extLst>
                </a:gridCol>
              </a:tblGrid>
              <a:tr h="649601">
                <a:tc>
                  <a:txBody>
                    <a:bodyPr/>
                    <a:lstStyle/>
                    <a:p>
                      <a:pPr algn="ctr"/>
                      <a:r>
                        <a:rPr lang="fr-FR" sz="2800" dirty="0">
                          <a:solidFill>
                            <a:schemeClr val="bg1"/>
                          </a:solidFill>
                        </a:rPr>
                        <a:t>Supports d’évaluation</a:t>
                      </a:r>
                    </a:p>
                  </a:txBody>
                  <a:tcP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solidFill>
                            <a:schemeClr val="bg1"/>
                          </a:solidFill>
                        </a:rPr>
                        <a:t>Modalités d’évaluation</a:t>
                      </a:r>
                    </a:p>
                  </a:txBody>
                  <a:tcPr>
                    <a:solidFill>
                      <a:srgbClr val="4472C4"/>
                    </a:solidFill>
                  </a:tcPr>
                </a:tc>
                <a:extLst>
                  <a:ext uri="{0D108BD9-81ED-4DB2-BD59-A6C34878D82A}">
                    <a16:rowId xmlns:a16="http://schemas.microsoft.com/office/drawing/2014/main" xmlns="" val="1169331327"/>
                  </a:ext>
                </a:extLst>
              </a:tr>
              <a:tr h="2639022">
                <a:tc>
                  <a:txBody>
                    <a:bodyPr/>
                    <a:lstStyle/>
                    <a:p>
                      <a:pPr algn="just"/>
                      <a:r>
                        <a:rPr lang="fr-FR" sz="3200" dirty="0"/>
                        <a:t>Sujet pouvant s’appuyer sur un document iconographique</a:t>
                      </a:r>
                    </a:p>
                  </a:txBody>
                  <a:tcPr>
                    <a:solidFill>
                      <a:srgbClr val="00B0F0"/>
                    </a:solidFill>
                  </a:tcPr>
                </a:tc>
                <a:tc>
                  <a:txBody>
                    <a:bodyPr/>
                    <a:lstStyle/>
                    <a:p>
                      <a:pPr algn="just"/>
                      <a:r>
                        <a:rPr lang="fr-FR" sz="3200" dirty="0"/>
                        <a:t>Une ou deux questions, en lien avec la thématique générale du dossier, constitué par les documents supports de l’évaluation de la CO et de la CE. </a:t>
                      </a:r>
                    </a:p>
                    <a:p>
                      <a:pPr algn="just"/>
                      <a:endParaRPr lang="fr-FR" sz="3200" dirty="0"/>
                    </a:p>
                    <a:p>
                      <a:pPr algn="just"/>
                      <a:r>
                        <a:rPr lang="fr-FR" sz="3200" dirty="0"/>
                        <a:t>Texte à rédiger dans la langue cible.</a:t>
                      </a:r>
                    </a:p>
                  </a:txBody>
                  <a:tcPr>
                    <a:solidFill>
                      <a:srgbClr val="00B0F0"/>
                    </a:solidFill>
                  </a:tcPr>
                </a:tc>
                <a:extLst>
                  <a:ext uri="{0D108BD9-81ED-4DB2-BD59-A6C34878D82A}">
                    <a16:rowId xmlns:a16="http://schemas.microsoft.com/office/drawing/2014/main" xmlns="" val="2070510917"/>
                  </a:ext>
                </a:extLst>
              </a:tr>
            </a:tbl>
          </a:graphicData>
        </a:graphic>
      </p:graphicFrame>
      <p:sp>
        <p:nvSpPr>
          <p:cNvPr id="4" name="Rectangle 3"/>
          <p:cNvSpPr/>
          <p:nvPr/>
        </p:nvSpPr>
        <p:spPr>
          <a:xfrm>
            <a:off x="8128056" y="6052848"/>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3336291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4857206" cy="802194"/>
          </a:xfrm>
        </p:spPr>
        <p:txBody>
          <a:bodyPr>
            <a:normAutofit fontScale="90000"/>
          </a:bodyPr>
          <a:lstStyle/>
          <a:p>
            <a:pPr algn="ctr"/>
            <a:r>
              <a:rPr lang="fr-FR" b="1" dirty="0">
                <a:solidFill>
                  <a:srgbClr val="0070C0"/>
                </a:solidFill>
              </a:rPr>
              <a:t>Niveaux attendus LVB</a:t>
            </a:r>
          </a:p>
        </p:txBody>
      </p:sp>
      <p:sp>
        <p:nvSpPr>
          <p:cNvPr id="5" name="Rectangle 4"/>
          <p:cNvSpPr/>
          <p:nvPr/>
        </p:nvSpPr>
        <p:spPr>
          <a:xfrm>
            <a:off x="8104958" y="263729"/>
            <a:ext cx="2606585" cy="903591"/>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rPr>
              <a:t>Ecrire</a:t>
            </a:r>
          </a:p>
        </p:txBody>
      </p:sp>
      <p:graphicFrame>
        <p:nvGraphicFramePr>
          <p:cNvPr id="7" name="Tableau 6"/>
          <p:cNvGraphicFramePr>
            <a:graphicFrameLocks noGrp="1"/>
          </p:cNvGraphicFramePr>
          <p:nvPr>
            <p:extLst>
              <p:ext uri="{D42A27DB-BD31-4B8C-83A1-F6EECF244321}">
                <p14:modId xmlns:p14="http://schemas.microsoft.com/office/powerpoint/2010/main" val="281430959"/>
              </p:ext>
            </p:extLst>
          </p:nvPr>
        </p:nvGraphicFramePr>
        <p:xfrm>
          <a:off x="287938" y="1359926"/>
          <a:ext cx="11586754" cy="4267200"/>
        </p:xfrm>
        <a:graphic>
          <a:graphicData uri="http://schemas.openxmlformats.org/drawingml/2006/table">
            <a:tbl>
              <a:tblPr firstRow="1" bandRow="1">
                <a:effectLst>
                  <a:outerShdw blurRad="50800" dist="50800" dir="5400000" sx="4000" sy="4000" algn="ctr" rotWithShape="0">
                    <a:srgbClr val="000000">
                      <a:alpha val="43137"/>
                    </a:srgbClr>
                  </a:outerShdw>
                </a:effectLst>
                <a:tableStyleId>{5C22544A-7EE6-4342-B048-85BDC9FD1C3A}</a:tableStyleId>
              </a:tblPr>
              <a:tblGrid>
                <a:gridCol w="5793377">
                  <a:extLst>
                    <a:ext uri="{9D8B030D-6E8A-4147-A177-3AD203B41FA5}">
                      <a16:colId xmlns:a16="http://schemas.microsoft.com/office/drawing/2014/main" xmlns="" val="1991777425"/>
                    </a:ext>
                  </a:extLst>
                </a:gridCol>
                <a:gridCol w="5793377">
                  <a:extLst>
                    <a:ext uri="{9D8B030D-6E8A-4147-A177-3AD203B41FA5}">
                      <a16:colId xmlns:a16="http://schemas.microsoft.com/office/drawing/2014/main" xmlns="" val="4183042375"/>
                    </a:ext>
                  </a:extLst>
                </a:gridCol>
              </a:tblGrid>
              <a:tr h="402812">
                <a:tc>
                  <a:txBody>
                    <a:bodyPr/>
                    <a:lstStyle/>
                    <a:p>
                      <a:pPr algn="ctr"/>
                      <a:r>
                        <a:rPr lang="fr-FR" sz="2800" dirty="0">
                          <a:solidFill>
                            <a:schemeClr val="bg1"/>
                          </a:solidFill>
                        </a:rPr>
                        <a:t>A2</a:t>
                      </a:r>
                    </a:p>
                  </a:txBody>
                  <a:tcPr>
                    <a:solidFill>
                      <a:srgbClr val="4472C4"/>
                    </a:solidFill>
                  </a:tcPr>
                </a:tc>
                <a:tc>
                  <a:txBody>
                    <a:bodyPr/>
                    <a:lstStyle/>
                    <a:p>
                      <a:pPr algn="ctr"/>
                      <a:r>
                        <a:rPr lang="fr-FR" sz="2800" dirty="0">
                          <a:solidFill>
                            <a:schemeClr val="bg1"/>
                          </a:solidFill>
                        </a:rPr>
                        <a:t>B1</a:t>
                      </a:r>
                    </a:p>
                  </a:txBody>
                  <a:tcPr>
                    <a:solidFill>
                      <a:srgbClr val="4472C4"/>
                    </a:solidFill>
                  </a:tcPr>
                </a:tc>
                <a:extLst>
                  <a:ext uri="{0D108BD9-81ED-4DB2-BD59-A6C34878D82A}">
                    <a16:rowId xmlns:a16="http://schemas.microsoft.com/office/drawing/2014/main" xmlns="" val="2884826668"/>
                  </a:ext>
                </a:extLst>
              </a:tr>
              <a:tr h="606116">
                <a:tc>
                  <a:txBody>
                    <a:bodyPr/>
                    <a:lstStyle/>
                    <a:p>
                      <a:r>
                        <a:rPr lang="fr-FR" dirty="0"/>
                        <a:t>Peut faire une description brève et élémentaire d’un événement,</a:t>
                      </a:r>
                      <a:r>
                        <a:rPr lang="fr-FR" baseline="0" dirty="0"/>
                        <a:t> d’activités passées et d’expériences personnelles.</a:t>
                      </a:r>
                    </a:p>
                    <a:p>
                      <a:r>
                        <a:rPr lang="fr-FR" dirty="0"/>
                        <a:t>Peut écrire une histoire simple. Peut écrire des biographies imaginaires et des poèmes courts et simples sur les gens.</a:t>
                      </a:r>
                    </a:p>
                  </a:txBody>
                  <a:tcPr>
                    <a:solidFill>
                      <a:srgbClr val="00B0F0"/>
                    </a:solidFill>
                  </a:tcPr>
                </a:tc>
                <a:tc>
                  <a:txBody>
                    <a:bodyPr/>
                    <a:lstStyle/>
                    <a:p>
                      <a:r>
                        <a:rPr lang="fr-FR" dirty="0"/>
                        <a:t>Peut écrire des descriptions détaillées non complexes sur une gamme étendue de sujets familiers dans le cadre de son domaine d’intérêt. Peut rédiger une critique simple sur un film, un livre ou un programme télévisé,</a:t>
                      </a:r>
                      <a:r>
                        <a:rPr lang="fr-FR" baseline="0" dirty="0"/>
                        <a:t> en utilisant une gamme limitée de langage.</a:t>
                      </a:r>
                      <a:endParaRPr lang="fr-FR" dirty="0"/>
                    </a:p>
                  </a:txBody>
                  <a:tcPr>
                    <a:solidFill>
                      <a:srgbClr val="00B0F0"/>
                    </a:solidFill>
                  </a:tcPr>
                </a:tc>
                <a:extLst>
                  <a:ext uri="{0D108BD9-81ED-4DB2-BD59-A6C34878D82A}">
                    <a16:rowId xmlns:a16="http://schemas.microsoft.com/office/drawing/2014/main" xmlns="" val="270805370"/>
                  </a:ext>
                </a:extLst>
              </a:tr>
              <a:tr h="606116">
                <a:tc>
                  <a:txBody>
                    <a:bodyPr/>
                    <a:lstStyle/>
                    <a:p>
                      <a:r>
                        <a:rPr lang="fr-FR" dirty="0"/>
                        <a:t>Peut écrire des textes courts sur des sujets d’intérêt</a:t>
                      </a:r>
                      <a:r>
                        <a:rPr lang="fr-FR" baseline="0" dirty="0"/>
                        <a:t> familiers, en liant les phrases avec des connecteurs tels que « et », « parce que », « ensuite ».</a:t>
                      </a:r>
                    </a:p>
                    <a:p>
                      <a:r>
                        <a:rPr lang="fr-FR" baseline="0" dirty="0" smtClean="0"/>
                        <a:t>Peut donner ses impressions et son opinion dans des écrits portant sur des sujets d’intérêt personnel en utilisant un vocabulaire et des expressions de tous les jours.</a:t>
                      </a:r>
                      <a:endParaRPr lang="fr-FR" dirty="0"/>
                    </a:p>
                  </a:txBody>
                  <a:tcPr>
                    <a:solidFill>
                      <a:srgbClr val="0070C0"/>
                    </a:solidFill>
                  </a:tcPr>
                </a:tc>
                <a:tc>
                  <a:txBody>
                    <a:bodyPr/>
                    <a:lstStyle/>
                    <a:p>
                      <a:r>
                        <a:rPr lang="fr-FR" dirty="0" smtClean="0"/>
                        <a:t>Peut écrire de brefs essais simples sur des sujets d’intérêt général.</a:t>
                      </a:r>
                    </a:p>
                    <a:p>
                      <a:r>
                        <a:rPr lang="fr-FR" dirty="0" smtClean="0"/>
                        <a:t>Peut </a:t>
                      </a:r>
                      <a:r>
                        <a:rPr lang="fr-FR" dirty="0"/>
                        <a:t>écrire un texte sur un sujet actuel en rapport avec son centre d’intérêt,</a:t>
                      </a:r>
                      <a:r>
                        <a:rPr lang="fr-FR" baseline="0" dirty="0"/>
                        <a:t> en utilisant un langage simple pour lister les avantages et les inconvénients, donner et justifier son opinion.</a:t>
                      </a:r>
                    </a:p>
                    <a:p>
                      <a:r>
                        <a:rPr lang="fr-FR" baseline="0" dirty="0"/>
                        <a:t>Peut intégrer des illustrations, des photos ainsi que des textes courts à un rapport ou une affiche de présentation.</a:t>
                      </a:r>
                      <a:endParaRPr lang="fr-FR" dirty="0"/>
                    </a:p>
                  </a:txBody>
                  <a:tcPr>
                    <a:solidFill>
                      <a:srgbClr val="0070C0"/>
                    </a:solidFill>
                  </a:tcPr>
                </a:tc>
                <a:extLst>
                  <a:ext uri="{0D108BD9-81ED-4DB2-BD59-A6C34878D82A}">
                    <a16:rowId xmlns:a16="http://schemas.microsoft.com/office/drawing/2014/main" xmlns="" val="4251150048"/>
                  </a:ext>
                </a:extLst>
              </a:tr>
            </a:tbl>
          </a:graphicData>
        </a:graphic>
      </p:graphicFrame>
      <p:sp>
        <p:nvSpPr>
          <p:cNvPr id="3" name="Rectangle 2"/>
          <p:cNvSpPr/>
          <p:nvPr/>
        </p:nvSpPr>
        <p:spPr>
          <a:xfrm>
            <a:off x="8096093" y="6248792"/>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672578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6568" y="1670990"/>
            <a:ext cx="8726330" cy="4447371"/>
          </a:xfrm>
          <a:prstGeom prst="rect">
            <a:avLst/>
          </a:prstGeom>
          <a:solidFill>
            <a:srgbClr val="4472C4"/>
          </a:solidFill>
          <a:ln w="28575">
            <a:solidFill>
              <a:srgbClr val="00B0F0"/>
            </a:solidFill>
          </a:ln>
        </p:spPr>
        <p:txBody>
          <a:bodyPr wrap="square">
            <a:spAutoFit/>
          </a:bodyPr>
          <a:lstStyle/>
          <a:p>
            <a:pPr lvl="0" algn="ctr"/>
            <a:r>
              <a:rPr lang="fr-FR" sz="2800" b="1" dirty="0">
                <a:solidFill>
                  <a:schemeClr val="bg1"/>
                </a:solidFill>
              </a:rPr>
              <a:t>Évaluation 3</a:t>
            </a:r>
            <a:endParaRPr lang="fr-FR" sz="2800" dirty="0">
              <a:solidFill>
                <a:schemeClr val="bg1"/>
              </a:solidFill>
            </a:endParaRPr>
          </a:p>
          <a:p>
            <a:endParaRPr lang="fr-FR" sz="2400" dirty="0"/>
          </a:p>
          <a:p>
            <a:pPr marL="342900" indent="-342900">
              <a:buFont typeface="Arial" panose="020B0604020202020204" pitchFamily="34" charset="0"/>
              <a:buChar char="•"/>
            </a:pPr>
            <a:endParaRPr lang="fr-FR" sz="2400" dirty="0">
              <a:solidFill>
                <a:schemeClr val="bg1"/>
              </a:solidFill>
            </a:endParaRPr>
          </a:p>
          <a:p>
            <a:pPr marL="284400" indent="-284400">
              <a:buFont typeface="Arial" panose="020B0604020202020204" pitchFamily="34" charset="0"/>
              <a:buChar char="•"/>
            </a:pPr>
            <a:r>
              <a:rPr lang="fr-FR" sz="2400" b="1" dirty="0">
                <a:solidFill>
                  <a:schemeClr val="bg1"/>
                </a:solidFill>
              </a:rPr>
              <a:t>CO </a:t>
            </a:r>
            <a:r>
              <a:rPr lang="fr-FR" sz="2400" dirty="0">
                <a:solidFill>
                  <a:schemeClr val="bg1"/>
                </a:solidFill>
              </a:rPr>
              <a:t>: 1’30 (audio ou vidéo) </a:t>
            </a:r>
            <a:br>
              <a:rPr lang="fr-FR" sz="2400" dirty="0">
                <a:solidFill>
                  <a:schemeClr val="bg1"/>
                </a:solidFill>
              </a:rPr>
            </a:br>
            <a:r>
              <a:rPr lang="fr-FR" sz="2400" dirty="0">
                <a:solidFill>
                  <a:schemeClr val="bg1"/>
                </a:solidFill>
                <a:sym typeface="Wingdings 3" panose="05040102010807070707" pitchFamily="18" charset="2"/>
              </a:rPr>
              <a:t> </a:t>
            </a:r>
            <a:r>
              <a:rPr lang="fr-FR" sz="2400" dirty="0">
                <a:solidFill>
                  <a:schemeClr val="bg1"/>
                </a:solidFill>
              </a:rPr>
              <a:t>3 écoutes espacées d’1 min</a:t>
            </a:r>
            <a:br>
              <a:rPr lang="fr-FR" sz="2400" dirty="0">
                <a:solidFill>
                  <a:schemeClr val="bg1"/>
                </a:solidFill>
              </a:rPr>
            </a:br>
            <a:r>
              <a:rPr lang="fr-FR" sz="2400" dirty="0">
                <a:solidFill>
                  <a:schemeClr val="bg1"/>
                </a:solidFill>
                <a:sym typeface="Wingdings 3" panose="05040102010807070707" pitchFamily="18" charset="2"/>
              </a:rPr>
              <a:t> </a:t>
            </a:r>
            <a:r>
              <a:rPr lang="fr-FR" sz="2400" dirty="0">
                <a:solidFill>
                  <a:schemeClr val="bg1"/>
                </a:solidFill>
              </a:rPr>
              <a:t>compte rendu libre ou guidé en </a:t>
            </a:r>
            <a:r>
              <a:rPr lang="fr-FR" sz="2400" u="sng" dirty="0">
                <a:solidFill>
                  <a:schemeClr val="bg1"/>
                </a:solidFill>
              </a:rPr>
              <a:t>français</a:t>
            </a:r>
          </a:p>
          <a:p>
            <a:pPr marL="285750" indent="-285750">
              <a:spcAft>
                <a:spcPts val="1200"/>
              </a:spcAft>
              <a:buFont typeface="Arial" panose="020B0604020202020204" pitchFamily="34" charset="0"/>
              <a:buChar char="•"/>
            </a:pPr>
            <a:r>
              <a:rPr lang="fr-FR" sz="2400" b="1" dirty="0">
                <a:solidFill>
                  <a:schemeClr val="bg1"/>
                </a:solidFill>
              </a:rPr>
              <a:t>CE : </a:t>
            </a:r>
            <a:r>
              <a:rPr lang="fr-FR" sz="2400" dirty="0">
                <a:solidFill>
                  <a:schemeClr val="bg1"/>
                </a:solidFill>
              </a:rPr>
              <a:t>un ou deux textes  </a:t>
            </a:r>
            <a:r>
              <a:rPr lang="fr-FR" sz="2400" dirty="0">
                <a:solidFill>
                  <a:schemeClr val="bg1"/>
                </a:solidFill>
                <a:sym typeface="Wingdings 3" panose="05040102010807070707" pitchFamily="18" charset="2"/>
              </a:rPr>
              <a:t> </a:t>
            </a:r>
            <a:r>
              <a:rPr lang="fr-FR" sz="2400" dirty="0">
                <a:solidFill>
                  <a:schemeClr val="bg1"/>
                </a:solidFill>
              </a:rPr>
              <a:t>entre 2500 et 4500 signes</a:t>
            </a:r>
            <a:br>
              <a:rPr lang="fr-FR" sz="2400" dirty="0">
                <a:solidFill>
                  <a:schemeClr val="bg1"/>
                </a:solidFill>
              </a:rPr>
            </a:br>
            <a:r>
              <a:rPr lang="fr-FR" sz="2400" dirty="0">
                <a:solidFill>
                  <a:schemeClr val="bg1"/>
                </a:solidFill>
                <a:sym typeface="Wingdings 3" panose="05040102010807070707" pitchFamily="18" charset="2"/>
              </a:rPr>
              <a:t> </a:t>
            </a:r>
            <a:r>
              <a:rPr lang="fr-FR" sz="2400" dirty="0">
                <a:solidFill>
                  <a:schemeClr val="bg1"/>
                </a:solidFill>
              </a:rPr>
              <a:t>compte rendu libre ou guidé en </a:t>
            </a:r>
            <a:r>
              <a:rPr lang="fr-FR" sz="2400" u="sng" dirty="0">
                <a:solidFill>
                  <a:schemeClr val="bg1"/>
                </a:solidFill>
              </a:rPr>
              <a:t>langue cible</a:t>
            </a:r>
          </a:p>
          <a:p>
            <a:pPr marL="285750" indent="-285750">
              <a:spcAft>
                <a:spcPts val="600"/>
              </a:spcAft>
              <a:buFont typeface="Arial" panose="020B0604020202020204" pitchFamily="34" charset="0"/>
              <a:buChar char="•"/>
            </a:pPr>
            <a:r>
              <a:rPr lang="fr-FR" sz="2400" b="1" dirty="0" smtClean="0">
                <a:solidFill>
                  <a:schemeClr val="bg1"/>
                </a:solidFill>
              </a:rPr>
              <a:t>EE </a:t>
            </a:r>
            <a:r>
              <a:rPr lang="fr-FR" sz="2400" dirty="0" smtClean="0">
                <a:solidFill>
                  <a:schemeClr val="bg1"/>
                </a:solidFill>
              </a:rPr>
              <a:t>: 1 sujet (1 ou 2 questions), en lien avec l’axe choisi pour les CO et CE</a:t>
            </a:r>
          </a:p>
          <a:p>
            <a:pPr marL="176212" lvl="1"/>
            <a:r>
              <a:rPr lang="fr-FR" sz="2400" dirty="0" smtClean="0">
                <a:solidFill>
                  <a:schemeClr val="bg1"/>
                </a:solidFill>
              </a:rPr>
              <a:t>   </a:t>
            </a:r>
            <a:r>
              <a:rPr lang="fr-FR" sz="2400" dirty="0">
                <a:solidFill>
                  <a:schemeClr val="bg1"/>
                </a:solidFill>
              </a:rPr>
              <a:t>Possibilité d’appui sur un doc iconographique</a:t>
            </a:r>
          </a:p>
        </p:txBody>
      </p:sp>
      <p:sp>
        <p:nvSpPr>
          <p:cNvPr id="7" name="Rectangle à coins arrondis 6"/>
          <p:cNvSpPr/>
          <p:nvPr/>
        </p:nvSpPr>
        <p:spPr>
          <a:xfrm>
            <a:off x="420173" y="1660607"/>
            <a:ext cx="2446368" cy="865512"/>
          </a:xfrm>
          <a:prstGeom prst="wedgeRoundRectCallout">
            <a:avLst>
              <a:gd name="adj1" fmla="val -16242"/>
              <a:gd name="adj2" fmla="val 4103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3</a:t>
            </a:r>
            <a:r>
              <a:rPr lang="fr-FR" sz="2800" b="1" baseline="30000" dirty="0">
                <a:solidFill>
                  <a:schemeClr val="bg1"/>
                </a:solidFill>
              </a:rPr>
              <a:t>ème</a:t>
            </a:r>
            <a:r>
              <a:rPr lang="fr-FR" sz="2800" b="1" dirty="0">
                <a:solidFill>
                  <a:schemeClr val="bg1"/>
                </a:solidFill>
              </a:rPr>
              <a:t> trimestre de </a:t>
            </a:r>
            <a:r>
              <a:rPr lang="fr-FR" sz="2800" b="1" dirty="0" err="1">
                <a:solidFill>
                  <a:schemeClr val="bg1"/>
                </a:solidFill>
              </a:rPr>
              <a:t>Term</a:t>
            </a:r>
            <a:r>
              <a:rPr lang="fr-FR" sz="2800" b="1" dirty="0">
                <a:solidFill>
                  <a:schemeClr val="bg1"/>
                </a:solidFill>
              </a:rPr>
              <a:t>.</a:t>
            </a:r>
            <a:endParaRPr lang="fr-FR" sz="2800" dirty="0">
              <a:solidFill>
                <a:schemeClr val="bg1"/>
              </a:solidFill>
            </a:endParaRPr>
          </a:p>
        </p:txBody>
      </p:sp>
      <p:sp>
        <p:nvSpPr>
          <p:cNvPr id="8" name="Rectangle à coins arrondis 7"/>
          <p:cNvSpPr/>
          <p:nvPr/>
        </p:nvSpPr>
        <p:spPr>
          <a:xfrm>
            <a:off x="7834728" y="1282757"/>
            <a:ext cx="4004346" cy="2293857"/>
          </a:xfrm>
          <a:prstGeom prst="wedgeRoundRectCallout">
            <a:avLst>
              <a:gd name="adj1" fmla="val -16242"/>
              <a:gd name="adj2" fmla="val 41031"/>
              <a:gd name="adj3" fmla="val 16667"/>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spcAft>
                <a:spcPts val="1200"/>
              </a:spcAft>
              <a:buFont typeface="Arial" panose="020B0604020202020204" pitchFamily="34" charset="0"/>
              <a:buChar char="•"/>
            </a:pPr>
            <a:r>
              <a:rPr lang="fr-FR" sz="2000" b="1" dirty="0">
                <a:solidFill>
                  <a:schemeClr val="bg1"/>
                </a:solidFill>
              </a:rPr>
              <a:t>Durée </a:t>
            </a:r>
            <a:r>
              <a:rPr lang="fr-FR" sz="2000" dirty="0">
                <a:solidFill>
                  <a:schemeClr val="bg1"/>
                </a:solidFill>
              </a:rPr>
              <a:t>: écrits 2h,  oral 10 min</a:t>
            </a:r>
          </a:p>
          <a:p>
            <a:pPr marL="176213" indent="-176213">
              <a:buFont typeface="Arial" panose="020B0604020202020204" pitchFamily="34" charset="0"/>
              <a:buChar char="•"/>
            </a:pPr>
            <a:r>
              <a:rPr lang="fr-FR" sz="2000" b="1" dirty="0">
                <a:solidFill>
                  <a:schemeClr val="bg1"/>
                </a:solidFill>
              </a:rPr>
              <a:t>Niveau visé : B2 </a:t>
            </a:r>
            <a:r>
              <a:rPr lang="fr-FR" dirty="0">
                <a:solidFill>
                  <a:schemeClr val="bg1"/>
                </a:solidFill>
              </a:rPr>
              <a:t>(LVA)</a:t>
            </a:r>
            <a:r>
              <a:rPr lang="fr-FR" sz="1600" dirty="0">
                <a:solidFill>
                  <a:schemeClr val="bg1"/>
                </a:solidFill>
              </a:rPr>
              <a:t> </a:t>
            </a:r>
            <a:r>
              <a:rPr lang="fr-FR" dirty="0">
                <a:solidFill>
                  <a:schemeClr val="bg1"/>
                </a:solidFill>
              </a:rPr>
              <a:t>/</a:t>
            </a:r>
            <a:r>
              <a:rPr lang="fr-FR" b="1" dirty="0">
                <a:solidFill>
                  <a:schemeClr val="bg1"/>
                </a:solidFill>
              </a:rPr>
              <a:t> </a:t>
            </a:r>
            <a:r>
              <a:rPr lang="fr-FR" sz="2000" b="1" dirty="0">
                <a:solidFill>
                  <a:schemeClr val="bg1"/>
                </a:solidFill>
              </a:rPr>
              <a:t>B1 </a:t>
            </a:r>
            <a:r>
              <a:rPr lang="fr-FR" dirty="0">
                <a:solidFill>
                  <a:schemeClr val="bg1"/>
                </a:solidFill>
              </a:rPr>
              <a:t>(LVB)</a:t>
            </a:r>
          </a:p>
          <a:p>
            <a:pPr marL="176213" indent="-176213">
              <a:buFont typeface="Arial" panose="020B0604020202020204" pitchFamily="34" charset="0"/>
              <a:buChar char="•"/>
            </a:pPr>
            <a:r>
              <a:rPr lang="fr-FR" sz="2000" b="1" dirty="0">
                <a:solidFill>
                  <a:schemeClr val="bg1"/>
                </a:solidFill>
              </a:rPr>
              <a:t>Barème : 20 </a:t>
            </a:r>
            <a:r>
              <a:rPr lang="fr-FR" sz="2000" dirty="0">
                <a:solidFill>
                  <a:schemeClr val="bg1"/>
                </a:solidFill>
              </a:rPr>
              <a:t>points </a:t>
            </a:r>
            <a:br>
              <a:rPr lang="fr-FR" sz="2000" dirty="0">
                <a:solidFill>
                  <a:schemeClr val="bg1"/>
                </a:solidFill>
              </a:rPr>
            </a:br>
            <a:r>
              <a:rPr lang="fr-FR" sz="2000" dirty="0">
                <a:solidFill>
                  <a:schemeClr val="bg1"/>
                </a:solidFill>
              </a:rPr>
              <a:t>(</a:t>
            </a:r>
            <a:r>
              <a:rPr lang="fr-FR" dirty="0">
                <a:solidFill>
                  <a:schemeClr val="bg1"/>
                </a:solidFill>
              </a:rPr>
              <a:t>CO/CE : 10 et EE/POC/POI :10</a:t>
            </a:r>
            <a:r>
              <a:rPr lang="fr-FR" sz="2000" dirty="0">
                <a:solidFill>
                  <a:schemeClr val="bg1"/>
                </a:solidFill>
              </a:rPr>
              <a:t>)</a:t>
            </a:r>
          </a:p>
        </p:txBody>
      </p:sp>
      <p:pic>
        <p:nvPicPr>
          <p:cNvPr id="5" name="Image 4" descr="écri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19" y="3937387"/>
            <a:ext cx="494396" cy="494396"/>
          </a:xfrm>
          <a:prstGeom prst="rect">
            <a:avLst/>
          </a:prstGeom>
        </p:spPr>
      </p:pic>
      <p:pic>
        <p:nvPicPr>
          <p:cNvPr id="6" name="Image 5" descr="icone-lir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32" y="3082218"/>
            <a:ext cx="511444" cy="494396"/>
          </a:xfrm>
          <a:prstGeom prst="rect">
            <a:avLst/>
          </a:prstGeom>
        </p:spPr>
      </p:pic>
      <p:pic>
        <p:nvPicPr>
          <p:cNvPr id="10" name="Image 9" descr="casqu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940" y="3093795"/>
            <a:ext cx="482819" cy="482819"/>
          </a:xfrm>
          <a:prstGeom prst="rect">
            <a:avLst/>
          </a:prstGeom>
        </p:spPr>
      </p:pic>
      <p:pic>
        <p:nvPicPr>
          <p:cNvPr id="2" name="Image 1" descr="parl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985" y="3964520"/>
            <a:ext cx="440131" cy="440131"/>
          </a:xfrm>
          <a:prstGeom prst="rect">
            <a:avLst/>
          </a:prstGeom>
        </p:spPr>
      </p:pic>
      <p:sp>
        <p:nvSpPr>
          <p:cNvPr id="9" name="ZoneTexte 8"/>
          <p:cNvSpPr txBox="1"/>
          <p:nvPr/>
        </p:nvSpPr>
        <p:spPr>
          <a:xfrm>
            <a:off x="1013032" y="455924"/>
            <a:ext cx="9581561" cy="646331"/>
          </a:xfrm>
          <a:prstGeom prst="rect">
            <a:avLst/>
          </a:prstGeom>
          <a:noFill/>
        </p:spPr>
        <p:txBody>
          <a:bodyPr wrap="square" rtlCol="0">
            <a:spAutoFit/>
          </a:bodyPr>
          <a:lstStyle/>
          <a:p>
            <a:pPr algn="ctr"/>
            <a:r>
              <a:rPr lang="fr-FR" sz="3600" b="1" dirty="0">
                <a:solidFill>
                  <a:srgbClr val="0070C0"/>
                </a:solidFill>
              </a:rPr>
              <a:t>Rappel du format des 3 épreuves E3C</a:t>
            </a:r>
          </a:p>
        </p:txBody>
      </p:sp>
      <p:sp>
        <p:nvSpPr>
          <p:cNvPr id="4" name="ZoneTexte 3"/>
          <p:cNvSpPr txBox="1"/>
          <p:nvPr/>
        </p:nvSpPr>
        <p:spPr>
          <a:xfrm>
            <a:off x="894150" y="4004541"/>
            <a:ext cx="749207" cy="400110"/>
          </a:xfrm>
          <a:prstGeom prst="rect">
            <a:avLst/>
          </a:prstGeom>
          <a:noFill/>
        </p:spPr>
        <p:txBody>
          <a:bodyPr wrap="square" rtlCol="0">
            <a:spAutoFit/>
          </a:bodyPr>
          <a:lstStyle/>
          <a:p>
            <a:r>
              <a:rPr lang="fr-FR" sz="2000" b="1" dirty="0">
                <a:solidFill>
                  <a:srgbClr val="00B0F0"/>
                </a:solidFill>
              </a:rPr>
              <a:t>puis</a:t>
            </a:r>
          </a:p>
        </p:txBody>
      </p:sp>
      <p:sp>
        <p:nvSpPr>
          <p:cNvPr id="11" name="Arc 10"/>
          <p:cNvSpPr/>
          <p:nvPr/>
        </p:nvSpPr>
        <p:spPr>
          <a:xfrm rot="10570469">
            <a:off x="-2334" y="2537488"/>
            <a:ext cx="2088274" cy="2606010"/>
          </a:xfrm>
          <a:prstGeom prst="arc">
            <a:avLst>
              <a:gd name="adj1" fmla="val 11592311"/>
              <a:gd name="adj2" fmla="val 9473824"/>
            </a:avLst>
          </a:prstGeom>
          <a:ln w="762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 name="Rectangle 11"/>
          <p:cNvSpPr/>
          <p:nvPr/>
        </p:nvSpPr>
        <p:spPr>
          <a:xfrm>
            <a:off x="8060475" y="6429453"/>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3190934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6567" y="1670990"/>
            <a:ext cx="9751721" cy="4585871"/>
          </a:xfrm>
          <a:prstGeom prst="rect">
            <a:avLst/>
          </a:prstGeom>
          <a:solidFill>
            <a:srgbClr val="4472C4"/>
          </a:solidFill>
          <a:ln w="28575">
            <a:solidFill>
              <a:srgbClr val="00B0F0"/>
            </a:solidFill>
          </a:ln>
        </p:spPr>
        <p:txBody>
          <a:bodyPr wrap="square">
            <a:spAutoFit/>
          </a:bodyPr>
          <a:lstStyle/>
          <a:p>
            <a:pPr lvl="0"/>
            <a:r>
              <a:rPr lang="fr-FR" sz="2800" b="1" dirty="0"/>
              <a:t>			</a:t>
            </a:r>
            <a:r>
              <a:rPr lang="fr-FR" sz="2800" b="1" dirty="0">
                <a:solidFill>
                  <a:schemeClr val="bg1"/>
                </a:solidFill>
              </a:rPr>
              <a:t>Évaluation 3</a:t>
            </a:r>
            <a:endParaRPr lang="fr-FR" sz="2800" dirty="0">
              <a:solidFill>
                <a:schemeClr val="bg1"/>
              </a:solidFill>
            </a:endParaRPr>
          </a:p>
          <a:p>
            <a:endParaRPr lang="fr-FR" sz="2400" dirty="0">
              <a:solidFill>
                <a:schemeClr val="bg1"/>
              </a:solidFill>
            </a:endParaRPr>
          </a:p>
          <a:p>
            <a:pPr marL="342900" indent="-342900">
              <a:buFont typeface="Arial" panose="020B0604020202020204" pitchFamily="34" charset="0"/>
              <a:buChar char="•"/>
            </a:pPr>
            <a:endParaRPr lang="fr-FR" sz="2400" dirty="0">
              <a:solidFill>
                <a:schemeClr val="bg1"/>
              </a:solidFill>
            </a:endParaRPr>
          </a:p>
          <a:p>
            <a:pPr marL="269875" lvl="1" indent="-269875">
              <a:buFont typeface="Arial"/>
              <a:buChar char="•"/>
            </a:pPr>
            <a:r>
              <a:rPr lang="fr-FR" sz="2400" b="1" dirty="0">
                <a:solidFill>
                  <a:schemeClr val="bg1"/>
                </a:solidFill>
              </a:rPr>
              <a:t>POC/POI </a:t>
            </a:r>
            <a:r>
              <a:rPr lang="fr-FR" sz="2400" dirty="0">
                <a:solidFill>
                  <a:schemeClr val="bg1"/>
                </a:solidFill>
              </a:rPr>
              <a:t>: 5 min + 5 min.  </a:t>
            </a:r>
          </a:p>
          <a:p>
            <a:pPr marL="0" lvl="1"/>
            <a:endParaRPr lang="fr-FR" sz="2400" dirty="0">
              <a:solidFill>
                <a:schemeClr val="bg1"/>
              </a:solidFill>
            </a:endParaRPr>
          </a:p>
          <a:p>
            <a:pPr marL="0" lvl="1"/>
            <a:r>
              <a:rPr lang="fr-FR" sz="2400" dirty="0">
                <a:solidFill>
                  <a:schemeClr val="bg1"/>
                </a:solidFill>
              </a:rPr>
              <a:t>Le candidat choisit 1 axe parmi les 3 proposés.</a:t>
            </a:r>
          </a:p>
          <a:p>
            <a:pPr marL="0" lvl="1"/>
            <a:r>
              <a:rPr lang="fr-FR" sz="2400" dirty="0">
                <a:solidFill>
                  <a:schemeClr val="bg1"/>
                </a:solidFill>
              </a:rPr>
              <a:t>Parmi deux documents iconographiques, ou deux citations, ou un mix, le candidat explique en langue cible quel document ou quelle citation illustre à son sens le mieux l'axe qu'il a choisi et pourquoi. </a:t>
            </a:r>
          </a:p>
          <a:p>
            <a:r>
              <a:rPr lang="fr-FR" sz="2400" dirty="0">
                <a:solidFill>
                  <a:schemeClr val="bg1"/>
                </a:solidFill>
              </a:rPr>
              <a:t>L'entretien est élargi à des questions plus générales, portant par exemple sur le travail réalisé par le candidat sur l'axe choisi.</a:t>
            </a:r>
            <a:br>
              <a:rPr lang="fr-FR" sz="2400" dirty="0">
                <a:solidFill>
                  <a:schemeClr val="bg1"/>
                </a:solidFill>
              </a:rPr>
            </a:br>
            <a:r>
              <a:rPr lang="fr-FR" sz="2400" b="1" dirty="0">
                <a:solidFill>
                  <a:schemeClr val="bg1"/>
                </a:solidFill>
              </a:rPr>
              <a:t>pour les Techno, l’oral de langue </a:t>
            </a:r>
            <a:r>
              <a:rPr lang="fr-FR" sz="2400" b="1" dirty="0" smtClean="0">
                <a:solidFill>
                  <a:schemeClr val="bg1"/>
                </a:solidFill>
              </a:rPr>
              <a:t>LVA sera </a:t>
            </a:r>
            <a:r>
              <a:rPr lang="fr-FR" sz="2400" b="1" dirty="0">
                <a:solidFill>
                  <a:schemeClr val="bg1"/>
                </a:solidFill>
              </a:rPr>
              <a:t>celui d’ETLV</a:t>
            </a:r>
          </a:p>
        </p:txBody>
      </p:sp>
      <p:sp>
        <p:nvSpPr>
          <p:cNvPr id="7" name="Rectangle à coins arrondis 6"/>
          <p:cNvSpPr/>
          <p:nvPr/>
        </p:nvSpPr>
        <p:spPr>
          <a:xfrm>
            <a:off x="239329" y="1286818"/>
            <a:ext cx="2446368" cy="865512"/>
          </a:xfrm>
          <a:prstGeom prst="wedgeRoundRectCallout">
            <a:avLst>
              <a:gd name="adj1" fmla="val -16242"/>
              <a:gd name="adj2" fmla="val 4103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3</a:t>
            </a:r>
            <a:r>
              <a:rPr lang="fr-FR" sz="2800" b="1" baseline="30000" dirty="0">
                <a:solidFill>
                  <a:schemeClr val="bg1"/>
                </a:solidFill>
              </a:rPr>
              <a:t>ème</a:t>
            </a:r>
            <a:r>
              <a:rPr lang="fr-FR" sz="2800" b="1" dirty="0">
                <a:solidFill>
                  <a:schemeClr val="bg1"/>
                </a:solidFill>
              </a:rPr>
              <a:t> trimestre de </a:t>
            </a:r>
            <a:r>
              <a:rPr lang="fr-FR" sz="2800" b="1" dirty="0" err="1">
                <a:solidFill>
                  <a:schemeClr val="bg1"/>
                </a:solidFill>
              </a:rPr>
              <a:t>Term</a:t>
            </a:r>
            <a:r>
              <a:rPr lang="fr-FR" sz="2800" b="1" dirty="0">
                <a:solidFill>
                  <a:schemeClr val="bg1"/>
                </a:solidFill>
              </a:rPr>
              <a:t>.</a:t>
            </a:r>
            <a:endParaRPr lang="fr-FR" sz="2800" dirty="0">
              <a:solidFill>
                <a:schemeClr val="bg1"/>
              </a:solidFill>
            </a:endParaRPr>
          </a:p>
        </p:txBody>
      </p:sp>
      <p:sp>
        <p:nvSpPr>
          <p:cNvPr id="8" name="Rectangle à coins arrondis 7"/>
          <p:cNvSpPr/>
          <p:nvPr/>
        </p:nvSpPr>
        <p:spPr>
          <a:xfrm>
            <a:off x="7849718" y="1258699"/>
            <a:ext cx="3769747" cy="2317915"/>
          </a:xfrm>
          <a:prstGeom prst="wedgeRoundRectCallout">
            <a:avLst>
              <a:gd name="adj1" fmla="val -16242"/>
              <a:gd name="adj2" fmla="val 41031"/>
              <a:gd name="adj3" fmla="val 16667"/>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spcAft>
                <a:spcPts val="1200"/>
              </a:spcAft>
              <a:buFont typeface="Arial" panose="020B0604020202020204" pitchFamily="34" charset="0"/>
              <a:buChar char="•"/>
            </a:pPr>
            <a:r>
              <a:rPr lang="fr-FR" sz="2000" b="1" dirty="0">
                <a:solidFill>
                  <a:schemeClr val="bg1"/>
                </a:solidFill>
              </a:rPr>
              <a:t>Durée </a:t>
            </a:r>
            <a:r>
              <a:rPr lang="fr-FR" sz="2000" dirty="0">
                <a:solidFill>
                  <a:schemeClr val="bg1"/>
                </a:solidFill>
              </a:rPr>
              <a:t>: écrits 2h,  oral 10 min</a:t>
            </a:r>
          </a:p>
          <a:p>
            <a:pPr marL="176213" indent="-176213">
              <a:buFont typeface="Arial" panose="020B0604020202020204" pitchFamily="34" charset="0"/>
              <a:buChar char="•"/>
            </a:pPr>
            <a:r>
              <a:rPr lang="fr-FR" sz="2000" b="1" dirty="0">
                <a:solidFill>
                  <a:schemeClr val="bg1"/>
                </a:solidFill>
              </a:rPr>
              <a:t>Niveau visé : B2 </a:t>
            </a:r>
            <a:r>
              <a:rPr lang="fr-FR" dirty="0">
                <a:solidFill>
                  <a:schemeClr val="bg1"/>
                </a:solidFill>
              </a:rPr>
              <a:t>(LVA)</a:t>
            </a:r>
            <a:r>
              <a:rPr lang="fr-FR" sz="1600" dirty="0">
                <a:solidFill>
                  <a:schemeClr val="bg1"/>
                </a:solidFill>
              </a:rPr>
              <a:t> </a:t>
            </a:r>
            <a:r>
              <a:rPr lang="fr-FR" dirty="0">
                <a:solidFill>
                  <a:schemeClr val="bg1"/>
                </a:solidFill>
              </a:rPr>
              <a:t>/</a:t>
            </a:r>
            <a:r>
              <a:rPr lang="fr-FR" b="1" dirty="0">
                <a:solidFill>
                  <a:schemeClr val="bg1"/>
                </a:solidFill>
              </a:rPr>
              <a:t> </a:t>
            </a:r>
            <a:r>
              <a:rPr lang="fr-FR" sz="2000" b="1" dirty="0">
                <a:solidFill>
                  <a:schemeClr val="bg1"/>
                </a:solidFill>
              </a:rPr>
              <a:t>B1 </a:t>
            </a:r>
            <a:r>
              <a:rPr lang="fr-FR" dirty="0">
                <a:solidFill>
                  <a:schemeClr val="bg1"/>
                </a:solidFill>
              </a:rPr>
              <a:t>(LVB)</a:t>
            </a:r>
          </a:p>
          <a:p>
            <a:pPr marL="176213" indent="-176213">
              <a:buFont typeface="Arial" panose="020B0604020202020204" pitchFamily="34" charset="0"/>
              <a:buChar char="•"/>
            </a:pPr>
            <a:r>
              <a:rPr lang="fr-FR" sz="2000" b="1" dirty="0">
                <a:solidFill>
                  <a:schemeClr val="bg1"/>
                </a:solidFill>
              </a:rPr>
              <a:t>Barème : 20 </a:t>
            </a:r>
            <a:r>
              <a:rPr lang="fr-FR" sz="2000" dirty="0">
                <a:solidFill>
                  <a:schemeClr val="bg1"/>
                </a:solidFill>
              </a:rPr>
              <a:t>points </a:t>
            </a:r>
            <a:br>
              <a:rPr lang="fr-FR" sz="2000" dirty="0">
                <a:solidFill>
                  <a:schemeClr val="bg1"/>
                </a:solidFill>
              </a:rPr>
            </a:br>
            <a:r>
              <a:rPr lang="fr-FR" sz="2000" dirty="0">
                <a:solidFill>
                  <a:schemeClr val="bg1"/>
                </a:solidFill>
              </a:rPr>
              <a:t>(</a:t>
            </a:r>
            <a:r>
              <a:rPr lang="fr-FR" dirty="0">
                <a:solidFill>
                  <a:schemeClr val="bg1"/>
                </a:solidFill>
              </a:rPr>
              <a:t>CO/CE : 10 et EE/POC/POI :10</a:t>
            </a:r>
            <a:r>
              <a:rPr lang="fr-FR" sz="2000" dirty="0">
                <a:solidFill>
                  <a:schemeClr val="bg1"/>
                </a:solidFill>
              </a:rPr>
              <a:t>)</a:t>
            </a:r>
          </a:p>
        </p:txBody>
      </p:sp>
      <p:pic>
        <p:nvPicPr>
          <p:cNvPr id="5" name="Image 4" descr="écri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24" y="4004541"/>
            <a:ext cx="494396" cy="494396"/>
          </a:xfrm>
          <a:prstGeom prst="rect">
            <a:avLst/>
          </a:prstGeom>
        </p:spPr>
      </p:pic>
      <p:pic>
        <p:nvPicPr>
          <p:cNvPr id="6" name="Image 5" descr="icone-lir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931" y="2772210"/>
            <a:ext cx="511444" cy="494396"/>
          </a:xfrm>
          <a:prstGeom prst="rect">
            <a:avLst/>
          </a:prstGeom>
        </p:spPr>
      </p:pic>
      <p:pic>
        <p:nvPicPr>
          <p:cNvPr id="10" name="Image 9" descr="casqu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390" y="2855297"/>
            <a:ext cx="482819" cy="482819"/>
          </a:xfrm>
          <a:prstGeom prst="rect">
            <a:avLst/>
          </a:prstGeom>
        </p:spPr>
      </p:pic>
      <p:pic>
        <p:nvPicPr>
          <p:cNvPr id="2" name="Image 1" descr="parl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5097" y="3964520"/>
            <a:ext cx="440131" cy="440131"/>
          </a:xfrm>
          <a:prstGeom prst="rect">
            <a:avLst/>
          </a:prstGeom>
        </p:spPr>
      </p:pic>
      <p:sp>
        <p:nvSpPr>
          <p:cNvPr id="9" name="ZoneTexte 8"/>
          <p:cNvSpPr txBox="1"/>
          <p:nvPr/>
        </p:nvSpPr>
        <p:spPr>
          <a:xfrm>
            <a:off x="1013032" y="455924"/>
            <a:ext cx="9581561" cy="646331"/>
          </a:xfrm>
          <a:prstGeom prst="rect">
            <a:avLst/>
          </a:prstGeom>
          <a:noFill/>
        </p:spPr>
        <p:txBody>
          <a:bodyPr wrap="square" rtlCol="0">
            <a:spAutoFit/>
          </a:bodyPr>
          <a:lstStyle/>
          <a:p>
            <a:pPr algn="ctr"/>
            <a:r>
              <a:rPr lang="fr-FR" sz="3600" b="1" dirty="0">
                <a:solidFill>
                  <a:srgbClr val="0070C0"/>
                </a:solidFill>
              </a:rPr>
              <a:t>Rappel du format des 3 épreuves E3C</a:t>
            </a:r>
          </a:p>
        </p:txBody>
      </p:sp>
      <p:sp>
        <p:nvSpPr>
          <p:cNvPr id="4" name="ZoneTexte 3"/>
          <p:cNvSpPr txBox="1"/>
          <p:nvPr/>
        </p:nvSpPr>
        <p:spPr>
          <a:xfrm>
            <a:off x="584551" y="4007471"/>
            <a:ext cx="749207" cy="400110"/>
          </a:xfrm>
          <a:prstGeom prst="rect">
            <a:avLst/>
          </a:prstGeom>
          <a:noFill/>
        </p:spPr>
        <p:txBody>
          <a:bodyPr wrap="square" rtlCol="0">
            <a:spAutoFit/>
          </a:bodyPr>
          <a:lstStyle/>
          <a:p>
            <a:r>
              <a:rPr lang="fr-FR" sz="2000" b="1" dirty="0">
                <a:solidFill>
                  <a:srgbClr val="00B0F0"/>
                </a:solidFill>
              </a:rPr>
              <a:t>puis</a:t>
            </a:r>
          </a:p>
        </p:txBody>
      </p:sp>
      <p:sp>
        <p:nvSpPr>
          <p:cNvPr id="11" name="Arc 10"/>
          <p:cNvSpPr/>
          <p:nvPr/>
        </p:nvSpPr>
        <p:spPr>
          <a:xfrm rot="10570469">
            <a:off x="1239279" y="3817536"/>
            <a:ext cx="1226384" cy="734098"/>
          </a:xfrm>
          <a:prstGeom prst="arc">
            <a:avLst>
              <a:gd name="adj1" fmla="val 11592311"/>
              <a:gd name="adj2" fmla="val 6647878"/>
            </a:avLst>
          </a:prstGeom>
          <a:ln w="762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nvSpPr>
        <p:spPr>
          <a:xfrm>
            <a:off x="8069689" y="6457156"/>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325398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99169" y="574291"/>
            <a:ext cx="6192521" cy="646331"/>
          </a:xfrm>
          <a:prstGeom prst="rect">
            <a:avLst/>
          </a:prstGeom>
          <a:noFill/>
        </p:spPr>
        <p:txBody>
          <a:bodyPr wrap="square" rtlCol="0">
            <a:spAutoFit/>
          </a:bodyPr>
          <a:lstStyle/>
          <a:p>
            <a:pPr algn="ctr"/>
            <a:r>
              <a:rPr lang="fr-FR" sz="3600" b="1" dirty="0">
                <a:solidFill>
                  <a:srgbClr val="0070C0"/>
                </a:solidFill>
              </a:rPr>
              <a:t>Quelques rappels</a:t>
            </a:r>
          </a:p>
        </p:txBody>
      </p:sp>
      <p:sp>
        <p:nvSpPr>
          <p:cNvPr id="6" name="Espace réservé du texte 4"/>
          <p:cNvSpPr txBox="1">
            <a:spLocks/>
          </p:cNvSpPr>
          <p:nvPr/>
        </p:nvSpPr>
        <p:spPr>
          <a:xfrm>
            <a:off x="4399262" y="1262913"/>
            <a:ext cx="7213600" cy="4519348"/>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buFont typeface="Arial" panose="020B0604020202020204" pitchFamily="34" charset="0"/>
              <a:buChar char="■"/>
              <a:defRPr/>
            </a:pPr>
            <a:r>
              <a:rPr lang="fr-FR" altLang="fr-FR" b="1" dirty="0">
                <a:solidFill>
                  <a:schemeClr val="bg1"/>
                </a:solidFill>
              </a:rPr>
              <a:t>Livret scolaire </a:t>
            </a:r>
            <a:endParaRPr lang="fr-FR" altLang="fr-FR" dirty="0">
              <a:solidFill>
                <a:schemeClr val="bg1"/>
              </a:solidFill>
            </a:endParaRPr>
          </a:p>
          <a:p>
            <a:pPr marL="0" indent="0" fontAlgn="base">
              <a:spcAft>
                <a:spcPct val="0"/>
              </a:spcAft>
              <a:buNone/>
              <a:defRPr/>
            </a:pPr>
            <a:r>
              <a:rPr lang="fr-FR" altLang="fr-FR" dirty="0">
                <a:solidFill>
                  <a:schemeClr val="bg1"/>
                </a:solidFill>
              </a:rPr>
              <a:t>évaluation chiffrée annuelle des résultats de l’élève au cours du cycle terminal = </a:t>
            </a:r>
            <a:r>
              <a:rPr lang="fr-FR" altLang="fr-FR" b="1" dirty="0">
                <a:solidFill>
                  <a:schemeClr val="bg1"/>
                </a:solidFill>
              </a:rPr>
              <a:t>10%</a:t>
            </a:r>
          </a:p>
          <a:p>
            <a:pPr marL="0" indent="0" fontAlgn="base">
              <a:spcAft>
                <a:spcPct val="0"/>
              </a:spcAft>
              <a:buClr>
                <a:srgbClr val="D60093"/>
              </a:buClr>
              <a:buNone/>
              <a:defRPr/>
            </a:pPr>
            <a:r>
              <a:rPr lang="fr-FR" sz="2400" dirty="0" smtClean="0">
                <a:solidFill>
                  <a:schemeClr val="bg1"/>
                </a:solidFill>
              </a:rPr>
              <a:t>Ne </a:t>
            </a:r>
            <a:r>
              <a:rPr lang="fr-FR" sz="2400" dirty="0">
                <a:solidFill>
                  <a:schemeClr val="bg1"/>
                </a:solidFill>
              </a:rPr>
              <a:t>prend pas en compte les notes obtenues au titre des épreuves communes de contrôle continu</a:t>
            </a:r>
          </a:p>
          <a:p>
            <a:pPr marL="0" indent="0" fontAlgn="base">
              <a:spcAft>
                <a:spcPct val="0"/>
              </a:spcAft>
              <a:buNone/>
              <a:defRPr/>
            </a:pPr>
            <a:endParaRPr lang="fr-FR" altLang="fr-FR" b="1" dirty="0" smtClean="0">
              <a:solidFill>
                <a:schemeClr val="bg1"/>
              </a:solidFill>
            </a:endParaRPr>
          </a:p>
          <a:p>
            <a:pPr marL="0" indent="0" fontAlgn="base">
              <a:spcAft>
                <a:spcPct val="0"/>
              </a:spcAft>
              <a:buNone/>
              <a:defRPr/>
            </a:pPr>
            <a:endParaRPr lang="fr-FR" altLang="fr-FR" b="1" dirty="0">
              <a:solidFill>
                <a:schemeClr val="bg1"/>
              </a:solidFill>
            </a:endParaRPr>
          </a:p>
          <a:p>
            <a:pPr fontAlgn="base">
              <a:spcAft>
                <a:spcPct val="0"/>
              </a:spcAft>
              <a:buFont typeface="Arial" panose="020B0604020202020204" pitchFamily="34" charset="0"/>
              <a:buChar char="■"/>
              <a:defRPr/>
            </a:pPr>
            <a:r>
              <a:rPr lang="fr-FR" altLang="fr-FR" b="1" dirty="0">
                <a:solidFill>
                  <a:schemeClr val="bg1"/>
                </a:solidFill>
              </a:rPr>
              <a:t>Épreuves communes de contrôle continu (E3C)</a:t>
            </a:r>
            <a:r>
              <a:rPr lang="fr-FR" altLang="fr-FR" dirty="0">
                <a:solidFill>
                  <a:schemeClr val="bg1"/>
                </a:solidFill>
              </a:rPr>
              <a:t>: moyenne des 3 notes obtenues  = </a:t>
            </a:r>
            <a:r>
              <a:rPr lang="fr-FR" altLang="fr-FR" b="1" dirty="0">
                <a:solidFill>
                  <a:schemeClr val="bg1"/>
                </a:solidFill>
              </a:rPr>
              <a:t>30%</a:t>
            </a:r>
          </a:p>
          <a:p>
            <a:pPr marL="0" indent="0" algn="r">
              <a:buClr>
                <a:srgbClr val="000000"/>
              </a:buClr>
              <a:buSzPct val="100000"/>
              <a:buNone/>
            </a:pPr>
            <a:endParaRPr lang="fr-FR" altLang="fr-FR" b="1" i="1" dirty="0" smtClean="0">
              <a:solidFill>
                <a:srgbClr val="0070C0"/>
              </a:solidFill>
            </a:endParaRPr>
          </a:p>
          <a:p>
            <a:pPr marL="0" indent="0" algn="r">
              <a:buClr>
                <a:srgbClr val="000000"/>
              </a:buClr>
              <a:buSzPct val="100000"/>
              <a:buNone/>
            </a:pPr>
            <a:r>
              <a:rPr lang="fr-FR" altLang="fr-FR" b="1" i="1" dirty="0" smtClean="0">
                <a:solidFill>
                  <a:srgbClr val="0070C0"/>
                </a:solidFill>
              </a:rPr>
              <a:t>IA-IPR </a:t>
            </a:r>
            <a:r>
              <a:rPr lang="fr-FR" altLang="fr-FR" b="1" i="1" dirty="0">
                <a:solidFill>
                  <a:srgbClr val="0070C0"/>
                </a:solidFill>
              </a:rPr>
              <a:t>d’espagnol – Académie de Lille</a:t>
            </a:r>
          </a:p>
          <a:p>
            <a:pPr marL="0" indent="0" fontAlgn="base">
              <a:spcAft>
                <a:spcPct val="0"/>
              </a:spcAft>
              <a:buNone/>
              <a:defRPr/>
            </a:pPr>
            <a:endParaRPr lang="fr-FR" altLang="fr-FR" b="1" dirty="0">
              <a:solidFill>
                <a:srgbClr val="FF0000"/>
              </a:solidFill>
            </a:endParaRPr>
          </a:p>
          <a:p>
            <a:pPr marL="0" indent="0" fontAlgn="base">
              <a:spcAft>
                <a:spcPct val="0"/>
              </a:spcAft>
              <a:buNone/>
              <a:defRPr/>
            </a:pPr>
            <a:endParaRPr lang="fr-FR" altLang="fr-FR" sz="2400" b="1" dirty="0">
              <a:solidFill>
                <a:srgbClr val="FF0000"/>
              </a:solidFill>
            </a:endParaRPr>
          </a:p>
          <a:p>
            <a:pPr fontAlgn="base">
              <a:spcAft>
                <a:spcPct val="0"/>
              </a:spcAft>
              <a:buFont typeface="Arial" panose="020B0604020202020204" pitchFamily="34" charset="0"/>
              <a:buChar char="■"/>
              <a:defRPr/>
            </a:pPr>
            <a:endParaRPr lang="fr-FR" altLang="fr-FR" dirty="0"/>
          </a:p>
        </p:txBody>
      </p:sp>
      <p:sp>
        <p:nvSpPr>
          <p:cNvPr id="7" name="Titre 3"/>
          <p:cNvSpPr txBox="1">
            <a:spLocks/>
          </p:cNvSpPr>
          <p:nvPr/>
        </p:nvSpPr>
        <p:spPr>
          <a:xfrm>
            <a:off x="746864" y="757554"/>
            <a:ext cx="2377353" cy="1560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2400" b="1" dirty="0">
                <a:solidFill>
                  <a:srgbClr val="4472C4"/>
                </a:solidFill>
                <a:latin typeface="+mn-lt"/>
              </a:rPr>
              <a:t>Composition de la note </a:t>
            </a:r>
            <a:br>
              <a:rPr lang="fr-FR" sz="2400" b="1" dirty="0">
                <a:solidFill>
                  <a:srgbClr val="4472C4"/>
                </a:solidFill>
                <a:latin typeface="+mn-lt"/>
              </a:rPr>
            </a:br>
            <a:r>
              <a:rPr lang="fr-FR" sz="2400" b="1" dirty="0">
                <a:solidFill>
                  <a:srgbClr val="4472C4"/>
                </a:solidFill>
                <a:latin typeface="+mn-lt"/>
              </a:rPr>
              <a:t>de contrôle continu (40%)</a:t>
            </a:r>
          </a:p>
        </p:txBody>
      </p:sp>
      <p:sp>
        <p:nvSpPr>
          <p:cNvPr id="8" name="ZoneTexte 5"/>
          <p:cNvSpPr txBox="1">
            <a:spLocks noChangeArrowheads="1"/>
          </p:cNvSpPr>
          <p:nvPr/>
        </p:nvSpPr>
        <p:spPr bwMode="auto">
          <a:xfrm>
            <a:off x="746864" y="4951264"/>
            <a:ext cx="32476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eaLnBrk="0" hangingPunct="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FR" altLang="fr-FR" sz="1600" dirty="0">
                <a:solidFill>
                  <a:srgbClr val="00B0F0"/>
                </a:solidFill>
                <a:latin typeface="Calibri" panose="020F0502020204030204" pitchFamily="34" charset="0"/>
              </a:rPr>
              <a:t>Cf. Arrêté du 16 juillet 2018 modifié relatif aux modalités d’organisation du contrôle continu</a:t>
            </a:r>
          </a:p>
        </p:txBody>
      </p:sp>
      <p:cxnSp>
        <p:nvCxnSpPr>
          <p:cNvPr id="12" name="Connecteur droit 11"/>
          <p:cNvCxnSpPr/>
          <p:nvPr/>
        </p:nvCxnSpPr>
        <p:spPr>
          <a:xfrm>
            <a:off x="4399262" y="1780674"/>
            <a:ext cx="0" cy="1074821"/>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4363453" y="5490521"/>
            <a:ext cx="7737" cy="1086742"/>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115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090057"/>
            <a:ext cx="10353762" cy="970450"/>
          </a:xfrm>
        </p:spPr>
        <p:txBody>
          <a:bodyPr>
            <a:normAutofit fontScale="90000"/>
          </a:bodyPr>
          <a:lstStyle/>
          <a:p>
            <a:r>
              <a:rPr lang="fr-FR" dirty="0"/>
              <a:t>Pour informer les élèves, </a:t>
            </a:r>
            <a:r>
              <a:rPr lang="fr-FR" dirty="0">
                <a:effectLst/>
                <a:hlinkClick r:id="rId2"/>
              </a:rPr>
              <a:t>le récapitulatif de toutes les épreuves</a:t>
            </a:r>
            <a:r>
              <a:rPr lang="fr-FR" dirty="0"/>
              <a:t> et </a:t>
            </a:r>
            <a:r>
              <a:rPr lang="fr-FR" dirty="0">
                <a:effectLst/>
                <a:hlinkClick r:id="rId3"/>
              </a:rPr>
              <a:t>les principales étapes des prochaines épreuves pour les élèves</a:t>
            </a:r>
            <a:r>
              <a:rPr lang="fr-FR" dirty="0"/>
              <a:t> sont disponibles sur le site internet </a:t>
            </a:r>
          </a:p>
        </p:txBody>
      </p:sp>
      <p:sp>
        <p:nvSpPr>
          <p:cNvPr id="3" name="Espace réservé du contenu 2"/>
          <p:cNvSpPr>
            <a:spLocks noGrp="1"/>
          </p:cNvSpPr>
          <p:nvPr>
            <p:ph idx="1"/>
          </p:nvPr>
        </p:nvSpPr>
        <p:spPr>
          <a:xfrm>
            <a:off x="718457" y="4354286"/>
            <a:ext cx="10549100" cy="1436914"/>
          </a:xfrm>
        </p:spPr>
        <p:txBody>
          <a:bodyPr>
            <a:normAutofit/>
          </a:bodyPr>
          <a:lstStyle/>
          <a:p>
            <a:r>
              <a:rPr lang="fr-FR" sz="3600" dirty="0"/>
              <a:t>http://quandjepasselebac.education.fr/controle-continu/</a:t>
            </a:r>
          </a:p>
        </p:txBody>
      </p:sp>
      <p:sp>
        <p:nvSpPr>
          <p:cNvPr id="4" name="Rectangle 3"/>
          <p:cNvSpPr/>
          <p:nvPr/>
        </p:nvSpPr>
        <p:spPr>
          <a:xfrm>
            <a:off x="7951387" y="6161705"/>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00834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D3D69BC7-7906-3444-95AB-404713776F46}"/>
              </a:ext>
            </a:extLst>
          </p:cNvPr>
          <p:cNvSpPr>
            <a:spLocks noGrp="1"/>
          </p:cNvSpPr>
          <p:nvPr>
            <p:ph type="title"/>
          </p:nvPr>
        </p:nvSpPr>
        <p:spPr/>
        <p:txBody>
          <a:bodyPr/>
          <a:lstStyle/>
          <a:p>
            <a:r>
              <a:rPr lang="fr-FR" b="1" dirty="0">
                <a:solidFill>
                  <a:srgbClr val="0070C0"/>
                </a:solidFill>
              </a:rPr>
              <a:t>Les grilles d’évaluation</a:t>
            </a:r>
          </a:p>
        </p:txBody>
      </p:sp>
      <p:sp>
        <p:nvSpPr>
          <p:cNvPr id="5" name="ZoneTexte 4">
            <a:extLst>
              <a:ext uri="{FF2B5EF4-FFF2-40B4-BE49-F238E27FC236}">
                <a16:creationId xmlns:a16="http://schemas.microsoft.com/office/drawing/2014/main" xmlns="" id="{0011DB18-9924-F94C-9A56-44B04EE6ADE8}"/>
              </a:ext>
            </a:extLst>
          </p:cNvPr>
          <p:cNvSpPr txBox="1"/>
          <p:nvPr/>
        </p:nvSpPr>
        <p:spPr>
          <a:xfrm>
            <a:off x="2310634" y="2917658"/>
            <a:ext cx="8141588" cy="1569660"/>
          </a:xfrm>
          <a:prstGeom prst="rect">
            <a:avLst/>
          </a:prstGeom>
          <a:noFill/>
        </p:spPr>
        <p:txBody>
          <a:bodyPr wrap="none" rtlCol="0">
            <a:spAutoFit/>
          </a:bodyPr>
          <a:lstStyle/>
          <a:p>
            <a:r>
              <a:rPr lang="fr-FR" sz="3200" b="1" dirty="0">
                <a:solidFill>
                  <a:srgbClr val="00B0F0"/>
                </a:solidFill>
              </a:rPr>
              <a:t>Une analyse rapide de la grille CO/CE…</a:t>
            </a:r>
          </a:p>
          <a:p>
            <a:r>
              <a:rPr lang="fr-FR" sz="3200" b="1" dirty="0">
                <a:solidFill>
                  <a:srgbClr val="00B0F0"/>
                </a:solidFill>
              </a:rPr>
              <a:t>	Une présentation des autres grilles…</a:t>
            </a:r>
          </a:p>
          <a:p>
            <a:r>
              <a:rPr lang="fr-FR" sz="3200" b="1" dirty="0">
                <a:solidFill>
                  <a:srgbClr val="00B0F0"/>
                </a:solidFill>
              </a:rPr>
              <a:t>		Et notamment des grilles de conversion</a:t>
            </a:r>
          </a:p>
        </p:txBody>
      </p:sp>
      <p:sp>
        <p:nvSpPr>
          <p:cNvPr id="2" name="Rectangle 1"/>
          <p:cNvSpPr/>
          <p:nvPr/>
        </p:nvSpPr>
        <p:spPr>
          <a:xfrm>
            <a:off x="7777216" y="6031077"/>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54512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a:extLst>
              <a:ext uri="{FF2B5EF4-FFF2-40B4-BE49-F238E27FC236}">
                <a16:creationId xmlns:a16="http://schemas.microsoft.com/office/drawing/2014/main" xmlns="" id="{7D3643AE-CB89-FF4D-B3E4-1513143CDC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896" y="0"/>
            <a:ext cx="10592266" cy="6420257"/>
          </a:xfrm>
        </p:spPr>
      </p:pic>
    </p:spTree>
    <p:extLst>
      <p:ext uri="{BB962C8B-B14F-4D97-AF65-F5344CB8AC3E}">
        <p14:creationId xmlns:p14="http://schemas.microsoft.com/office/powerpoint/2010/main" val="2101066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2694" y="666479"/>
            <a:ext cx="8642679" cy="478181"/>
          </a:xfrm>
        </p:spPr>
        <p:txBody>
          <a:bodyPr>
            <a:normAutofit fontScale="90000"/>
          </a:bodyPr>
          <a:lstStyle/>
          <a:p>
            <a:r>
              <a:rPr lang="fr-FR" dirty="0" smtClean="0">
                <a:solidFill>
                  <a:srgbClr val="0070C0"/>
                </a:solidFill>
              </a:rPr>
              <a:t>Quelques repères simples …</a:t>
            </a:r>
            <a:endParaRPr lang="fr-FR" dirty="0">
              <a:solidFill>
                <a:srgbClr val="0070C0"/>
              </a:solidFill>
            </a:endParaRPr>
          </a:p>
        </p:txBody>
      </p:sp>
      <p:pic>
        <p:nvPicPr>
          <p:cNvPr id="6" name="Image 5"/>
          <p:cNvPicPr>
            <a:picLocks noChangeAspect="1"/>
          </p:cNvPicPr>
          <p:nvPr/>
        </p:nvPicPr>
        <p:blipFill>
          <a:blip r:embed="rId3" cstate="print"/>
          <a:stretch>
            <a:fillRect/>
          </a:stretch>
        </p:blipFill>
        <p:spPr>
          <a:xfrm>
            <a:off x="847417" y="1395664"/>
            <a:ext cx="10966330" cy="689916"/>
          </a:xfrm>
          <a:prstGeom prst="rect">
            <a:avLst/>
          </a:prstGeom>
        </p:spPr>
      </p:pic>
      <p:sp>
        <p:nvSpPr>
          <p:cNvPr id="15" name="Flèche vers le bas 14"/>
          <p:cNvSpPr/>
          <p:nvPr/>
        </p:nvSpPr>
        <p:spPr>
          <a:xfrm>
            <a:off x="1356542" y="2262278"/>
            <a:ext cx="2796358" cy="3236821"/>
          </a:xfrm>
          <a:prstGeom prst="down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Le candidat est capable</a:t>
            </a:r>
          </a:p>
          <a:p>
            <a:pPr algn="ctr"/>
            <a:r>
              <a:rPr lang="fr-FR" dirty="0" smtClean="0">
                <a:solidFill>
                  <a:schemeClr val="tx1"/>
                </a:solidFill>
              </a:rPr>
              <a:t> de dire qui parle, d’où et</a:t>
            </a:r>
          </a:p>
          <a:p>
            <a:pPr algn="ctr"/>
            <a:r>
              <a:rPr lang="fr-FR" dirty="0" smtClean="0">
                <a:solidFill>
                  <a:schemeClr val="tx1"/>
                </a:solidFill>
              </a:rPr>
              <a:t> à qui. </a:t>
            </a:r>
            <a:endParaRPr lang="fr-FR" dirty="0">
              <a:solidFill>
                <a:schemeClr val="tx1"/>
              </a:solidFill>
            </a:endParaRPr>
          </a:p>
        </p:txBody>
      </p:sp>
      <p:sp>
        <p:nvSpPr>
          <p:cNvPr id="16" name="Flèche vers le bas 15"/>
          <p:cNvSpPr/>
          <p:nvPr/>
        </p:nvSpPr>
        <p:spPr>
          <a:xfrm>
            <a:off x="4635500" y="2238557"/>
            <a:ext cx="2984500" cy="326054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a:t>
            </a:r>
            <a:r>
              <a:rPr lang="fr-FR" dirty="0" smtClean="0">
                <a:solidFill>
                  <a:schemeClr val="tx1"/>
                </a:solidFill>
              </a:rPr>
              <a:t>candidat</a:t>
            </a:r>
          </a:p>
          <a:p>
            <a:pPr algn="ctr"/>
            <a:r>
              <a:rPr lang="fr-FR" dirty="0">
                <a:solidFill>
                  <a:schemeClr val="tx1"/>
                </a:solidFill>
              </a:rPr>
              <a:t>e</a:t>
            </a:r>
            <a:r>
              <a:rPr lang="fr-FR" dirty="0" smtClean="0">
                <a:solidFill>
                  <a:schemeClr val="tx1"/>
                </a:solidFill>
              </a:rPr>
              <a:t>st capable de faire du lien entre les informations</a:t>
            </a:r>
          </a:p>
          <a:p>
            <a:pPr algn="ctr"/>
            <a:r>
              <a:rPr lang="fr-FR" dirty="0" smtClean="0">
                <a:solidFill>
                  <a:schemeClr val="tx1"/>
                </a:solidFill>
              </a:rPr>
              <a:t>recueillies</a:t>
            </a:r>
          </a:p>
        </p:txBody>
      </p:sp>
      <p:sp>
        <p:nvSpPr>
          <p:cNvPr id="17" name="Flèche vers le bas 16"/>
          <p:cNvSpPr/>
          <p:nvPr/>
        </p:nvSpPr>
        <p:spPr>
          <a:xfrm>
            <a:off x="7988299" y="2262277"/>
            <a:ext cx="3119593" cy="3363824"/>
          </a:xfrm>
          <a:prstGeom prst="downArrow">
            <a:avLst>
              <a:gd name="adj1" fmla="val 50000"/>
              <a:gd name="adj2" fmla="val 59326"/>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candidat est capable</a:t>
            </a:r>
          </a:p>
          <a:p>
            <a:pPr algn="ctr"/>
            <a:r>
              <a:rPr lang="fr-FR" dirty="0">
                <a:solidFill>
                  <a:schemeClr val="tx1"/>
                </a:solidFill>
              </a:rPr>
              <a:t> de </a:t>
            </a:r>
            <a:r>
              <a:rPr lang="fr-FR" dirty="0" smtClean="0">
                <a:solidFill>
                  <a:schemeClr val="tx1"/>
                </a:solidFill>
              </a:rPr>
              <a:t>dire quelle est l’intention de l’auteur, quelle est la portée du document.</a:t>
            </a:r>
            <a:endParaRPr lang="fr-FR" dirty="0">
              <a:solidFill>
                <a:schemeClr val="tx1"/>
              </a:solidFill>
            </a:endParaRPr>
          </a:p>
        </p:txBody>
      </p:sp>
      <p:sp>
        <p:nvSpPr>
          <p:cNvPr id="3" name="Rectangle 2"/>
          <p:cNvSpPr/>
          <p:nvPr/>
        </p:nvSpPr>
        <p:spPr>
          <a:xfrm>
            <a:off x="7658795" y="5965763"/>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734747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70C0"/>
                </a:solidFill>
              </a:rPr>
              <a:t>Un puzzle prenant forme et sens … </a:t>
            </a:r>
            <a:br>
              <a:rPr lang="fr-FR" b="1" dirty="0" smtClean="0">
                <a:solidFill>
                  <a:srgbClr val="0070C0"/>
                </a:solidFill>
              </a:rPr>
            </a:br>
            <a:r>
              <a:rPr lang="fr-FR" b="1" dirty="0" smtClean="0">
                <a:solidFill>
                  <a:srgbClr val="0070C0"/>
                </a:solidFill>
              </a:rPr>
              <a:t>ou sens et forme </a:t>
            </a:r>
            <a:r>
              <a:rPr lang="fr-FR" dirty="0" smtClean="0"/>
              <a:t>…</a:t>
            </a:r>
            <a:endParaRPr lang="fr-FR" dirty="0"/>
          </a:p>
        </p:txBody>
      </p:sp>
      <p:sp>
        <p:nvSpPr>
          <p:cNvPr id="3" name="Espace réservé du contenu 2"/>
          <p:cNvSpPr>
            <a:spLocks noGrp="1"/>
          </p:cNvSpPr>
          <p:nvPr>
            <p:ph idx="1"/>
          </p:nvPr>
        </p:nvSpPr>
        <p:spPr>
          <a:xfrm>
            <a:off x="801500" y="2165586"/>
            <a:ext cx="10353762" cy="4058751"/>
          </a:xfrm>
        </p:spPr>
        <p:txBody>
          <a:bodyPr>
            <a:noAutofit/>
          </a:bodyPr>
          <a:lstStyle/>
          <a:p>
            <a:pPr marL="36900" indent="0">
              <a:buNone/>
            </a:pPr>
            <a:r>
              <a:rPr lang="fr-FR" sz="2800" dirty="0" smtClean="0">
                <a:solidFill>
                  <a:srgbClr val="00B0F0"/>
                </a:solidFill>
              </a:rPr>
              <a:t>« Aux </a:t>
            </a:r>
            <a:r>
              <a:rPr lang="fr-FR" sz="2800" dirty="0">
                <a:solidFill>
                  <a:srgbClr val="00B0F0"/>
                </a:solidFill>
              </a:rPr>
              <a:t>niveaux pré-A1 et A1, on en reste à identifier et rapprocher quelques-uns de ses éléments, vaguement selon des couleurs et des formes. C’est seulement à partir du niveau A2, c’est-à-dire à partir du moment où le puzzle commence à se construire par regroupement de quelques images reconnaissables, que l’on peut faire des distinctions : est-ce que le candidat a compris des éléments de contexte, des indices de situation ? </a:t>
            </a:r>
            <a:r>
              <a:rPr lang="fr-FR" sz="2800" dirty="0" err="1">
                <a:solidFill>
                  <a:srgbClr val="00B0F0"/>
                </a:solidFill>
              </a:rPr>
              <a:t>A-t-il</a:t>
            </a:r>
            <a:r>
              <a:rPr lang="fr-FR" sz="2800" dirty="0">
                <a:solidFill>
                  <a:srgbClr val="00B0F0"/>
                </a:solidFill>
              </a:rPr>
              <a:t> mis en lien des éléments internes au texte pour entrer dans une ébauche de sens ? </a:t>
            </a:r>
            <a:r>
              <a:rPr lang="fr-FR" sz="2800" dirty="0" err="1">
                <a:solidFill>
                  <a:srgbClr val="00B0F0"/>
                </a:solidFill>
              </a:rPr>
              <a:t>A-t-il</a:t>
            </a:r>
            <a:r>
              <a:rPr lang="fr-FR" sz="2800" dirty="0">
                <a:solidFill>
                  <a:srgbClr val="00B0F0"/>
                </a:solidFill>
              </a:rPr>
              <a:t> commencé à percevoir la portée du document </a:t>
            </a:r>
            <a:r>
              <a:rPr lang="fr-FR" sz="2800" dirty="0" smtClean="0">
                <a:solidFill>
                  <a:srgbClr val="00B0F0"/>
                </a:solidFill>
              </a:rPr>
              <a:t>? » </a:t>
            </a:r>
          </a:p>
          <a:p>
            <a:pPr marL="0" indent="0" algn="r">
              <a:buNone/>
            </a:pPr>
            <a:r>
              <a:rPr lang="fr-FR" sz="2800" dirty="0" smtClean="0">
                <a:solidFill>
                  <a:srgbClr val="00B0F0"/>
                </a:solidFill>
              </a:rPr>
              <a:t>Extrait du document officiel d’aide à l’évaluation</a:t>
            </a:r>
            <a:endParaRPr lang="fr-FR" sz="2800" dirty="0">
              <a:solidFill>
                <a:srgbClr val="00B0F0"/>
              </a:solidFill>
            </a:endParaRPr>
          </a:p>
        </p:txBody>
      </p:sp>
    </p:spTree>
    <p:extLst>
      <p:ext uri="{BB962C8B-B14F-4D97-AF65-F5344CB8AC3E}">
        <p14:creationId xmlns:p14="http://schemas.microsoft.com/office/powerpoint/2010/main" val="2794494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28291" y="162974"/>
            <a:ext cx="9225965" cy="523220"/>
          </a:xfrm>
          <a:prstGeom prst="rect">
            <a:avLst/>
          </a:prstGeom>
          <a:noFill/>
        </p:spPr>
        <p:txBody>
          <a:bodyPr wrap="square" rtlCol="0">
            <a:spAutoFit/>
          </a:bodyPr>
          <a:lstStyle/>
          <a:p>
            <a:pPr algn="ctr"/>
            <a:r>
              <a:rPr lang="fr-FR" sz="2800" b="1" dirty="0">
                <a:solidFill>
                  <a:srgbClr val="0070C0"/>
                </a:solidFill>
              </a:rPr>
              <a:t>Une conversion des points-score en note plus souple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668" y="977352"/>
            <a:ext cx="6979211" cy="2621152"/>
          </a:xfrm>
          <a:prstGeom prst="rect">
            <a:avLst/>
          </a:prstGeom>
        </p:spPr>
      </p:pic>
      <p:sp>
        <p:nvSpPr>
          <p:cNvPr id="12" name="ZoneTexte 11"/>
          <p:cNvSpPr txBox="1"/>
          <p:nvPr/>
        </p:nvSpPr>
        <p:spPr>
          <a:xfrm>
            <a:off x="3048001" y="5670605"/>
            <a:ext cx="6750878" cy="707886"/>
          </a:xfrm>
          <a:prstGeom prst="rect">
            <a:avLst/>
          </a:prstGeom>
          <a:solidFill>
            <a:srgbClr val="00B0F0"/>
          </a:solidFill>
          <a:ln w="38100">
            <a:solidFill>
              <a:srgbClr val="00B0F0"/>
            </a:solidFill>
          </a:ln>
        </p:spPr>
        <p:txBody>
          <a:bodyPr wrap="square" rtlCol="0">
            <a:spAutoFit/>
          </a:bodyPr>
          <a:lstStyle/>
          <a:p>
            <a:r>
              <a:rPr lang="fr-FR" sz="4000" b="1" dirty="0">
                <a:solidFill>
                  <a:schemeClr val="bg1"/>
                </a:solidFill>
              </a:rPr>
              <a:t>Niveau cible atteint = 20/20</a:t>
            </a:r>
          </a:p>
        </p:txBody>
      </p:sp>
      <p:pic>
        <p:nvPicPr>
          <p:cNvPr id="5" name="Image 4"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328" y="3753369"/>
            <a:ext cx="9831172" cy="1762371"/>
          </a:xfrm>
          <a:prstGeom prst="rect">
            <a:avLst/>
          </a:prstGeom>
        </p:spPr>
      </p:pic>
      <p:sp>
        <p:nvSpPr>
          <p:cNvPr id="2" name="Rectangle 1"/>
          <p:cNvSpPr/>
          <p:nvPr/>
        </p:nvSpPr>
        <p:spPr>
          <a:xfrm>
            <a:off x="8234415" y="6481013"/>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2811773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85279" y="376072"/>
            <a:ext cx="9212764" cy="523220"/>
          </a:xfrm>
          <a:prstGeom prst="rect">
            <a:avLst/>
          </a:prstGeom>
          <a:noFill/>
        </p:spPr>
        <p:txBody>
          <a:bodyPr wrap="square" rtlCol="0">
            <a:spAutoFit/>
          </a:bodyPr>
          <a:lstStyle/>
          <a:p>
            <a:pPr algn="ctr"/>
            <a:r>
              <a:rPr lang="fr-FR" sz="2800" b="1" dirty="0">
                <a:solidFill>
                  <a:srgbClr val="0070C0"/>
                </a:solidFill>
              </a:rPr>
              <a:t>Une conversion des points-score en note plus souple</a:t>
            </a:r>
          </a:p>
        </p:txBody>
      </p:sp>
      <p:sp>
        <p:nvSpPr>
          <p:cNvPr id="3" name="ZoneTexte 2"/>
          <p:cNvSpPr txBox="1"/>
          <p:nvPr/>
        </p:nvSpPr>
        <p:spPr>
          <a:xfrm>
            <a:off x="373415" y="3845777"/>
            <a:ext cx="5241321" cy="1938992"/>
          </a:xfrm>
          <a:prstGeom prst="rect">
            <a:avLst/>
          </a:prstGeom>
          <a:solidFill>
            <a:srgbClr val="00B0F0"/>
          </a:solidFill>
          <a:ln w="38100">
            <a:solidFill>
              <a:srgbClr val="00B0F0"/>
            </a:solidFill>
          </a:ln>
        </p:spPr>
        <p:txBody>
          <a:bodyPr wrap="square" rtlCol="0">
            <a:spAutoFit/>
          </a:bodyPr>
          <a:lstStyle/>
          <a:p>
            <a:r>
              <a:rPr lang="fr-FR" sz="2400" b="1" dirty="0">
                <a:solidFill>
                  <a:schemeClr val="bg1"/>
                </a:solidFill>
              </a:rPr>
              <a:t>Le niveau CECRL affiché</a:t>
            </a:r>
            <a:r>
              <a:rPr lang="fr-FR" sz="2400" dirty="0">
                <a:solidFill>
                  <a:schemeClr val="bg1"/>
                </a:solidFill>
              </a:rPr>
              <a:t> en face du total points-scores </a:t>
            </a:r>
            <a:r>
              <a:rPr lang="fr-FR" sz="2400" b="1" dirty="0">
                <a:solidFill>
                  <a:schemeClr val="bg1"/>
                </a:solidFill>
              </a:rPr>
              <a:t>varie</a:t>
            </a:r>
            <a:r>
              <a:rPr lang="fr-FR" sz="2400" dirty="0">
                <a:solidFill>
                  <a:schemeClr val="bg1"/>
                </a:solidFill>
              </a:rPr>
              <a:t> selon </a:t>
            </a:r>
            <a:r>
              <a:rPr lang="fr-FR" sz="2400" dirty="0" smtClean="0">
                <a:solidFill>
                  <a:schemeClr val="bg1"/>
                </a:solidFill>
              </a:rPr>
              <a:t>l’E3C : </a:t>
            </a:r>
            <a:endParaRPr lang="fr-FR" sz="2400" dirty="0">
              <a:solidFill>
                <a:schemeClr val="bg1"/>
              </a:solidFill>
            </a:endParaRPr>
          </a:p>
          <a:p>
            <a:r>
              <a:rPr lang="fr-FR" sz="2400" dirty="0">
                <a:solidFill>
                  <a:schemeClr val="bg1"/>
                </a:solidFill>
              </a:rPr>
              <a:t>prise en compte de </a:t>
            </a:r>
            <a:r>
              <a:rPr lang="fr-FR" sz="2400" dirty="0" smtClean="0">
                <a:solidFill>
                  <a:schemeClr val="bg1"/>
                </a:solidFill>
              </a:rPr>
              <a:t>l’exigence </a:t>
            </a:r>
            <a:r>
              <a:rPr lang="fr-FR" sz="2400" b="1" dirty="0" smtClean="0">
                <a:solidFill>
                  <a:schemeClr val="bg1"/>
                </a:solidFill>
              </a:rPr>
              <a:t>croissante </a:t>
            </a:r>
            <a:r>
              <a:rPr lang="fr-FR" sz="2400" dirty="0">
                <a:solidFill>
                  <a:schemeClr val="bg1"/>
                </a:solidFill>
              </a:rPr>
              <a:t>des épreuves de la Première à la Terminale. </a:t>
            </a:r>
            <a:r>
              <a:rPr lang="fr-FR" sz="2400" b="1" dirty="0">
                <a:solidFill>
                  <a:schemeClr val="bg1"/>
                </a:solidFill>
              </a:rPr>
              <a:t>Impact sur la note</a:t>
            </a:r>
          </a:p>
        </p:txBody>
      </p:sp>
      <p:sp>
        <p:nvSpPr>
          <p:cNvPr id="7" name="ZoneTexte 6"/>
          <p:cNvSpPr txBox="1"/>
          <p:nvPr/>
        </p:nvSpPr>
        <p:spPr>
          <a:xfrm>
            <a:off x="6172200" y="3691889"/>
            <a:ext cx="5297905" cy="1384995"/>
          </a:xfrm>
          <a:prstGeom prst="rect">
            <a:avLst/>
          </a:prstGeom>
          <a:solidFill>
            <a:srgbClr val="00B0F0"/>
          </a:solidFill>
          <a:ln w="38100">
            <a:solidFill>
              <a:srgbClr val="00B0F0"/>
            </a:solidFill>
          </a:ln>
        </p:spPr>
        <p:txBody>
          <a:bodyPr wrap="square" rtlCol="0">
            <a:spAutoFit/>
          </a:bodyPr>
          <a:lstStyle/>
          <a:p>
            <a:r>
              <a:rPr lang="fr-FR" sz="2800" b="1" dirty="0">
                <a:solidFill>
                  <a:schemeClr val="bg1"/>
                </a:solidFill>
              </a:rPr>
              <a:t>Liberté d’appréciation </a:t>
            </a:r>
            <a:r>
              <a:rPr lang="fr-FR" sz="2800" dirty="0">
                <a:solidFill>
                  <a:schemeClr val="bg1"/>
                </a:solidFill>
              </a:rPr>
              <a:t>du correcteur</a:t>
            </a:r>
            <a:r>
              <a:rPr lang="fr-FR" sz="2800" b="1" dirty="0">
                <a:solidFill>
                  <a:schemeClr val="bg1"/>
                </a:solidFill>
              </a:rPr>
              <a:t> au sein d’une zone</a:t>
            </a:r>
          </a:p>
          <a:p>
            <a:endParaRPr lang="fr-FR" sz="2800" b="1" dirty="0">
              <a:solidFill>
                <a:schemeClr val="bg1"/>
              </a:solidFill>
            </a:endParaRP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91" y="1402165"/>
            <a:ext cx="9993120" cy="1819529"/>
          </a:xfrm>
          <a:prstGeom prst="rect">
            <a:avLst/>
          </a:prstGeom>
        </p:spPr>
      </p:pic>
      <p:sp>
        <p:nvSpPr>
          <p:cNvPr id="2" name="Rectangle 1"/>
          <p:cNvSpPr/>
          <p:nvPr/>
        </p:nvSpPr>
        <p:spPr>
          <a:xfrm>
            <a:off x="8018078" y="6232715"/>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2131373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2DCD0E43-2339-5248-B80E-AA26CAE2F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62" y="0"/>
            <a:ext cx="10501675" cy="6858000"/>
          </a:xfrm>
          <a:prstGeom prst="rect">
            <a:avLst/>
          </a:prstGeom>
        </p:spPr>
      </p:pic>
    </p:spTree>
    <p:extLst>
      <p:ext uri="{BB962C8B-B14F-4D97-AF65-F5344CB8AC3E}">
        <p14:creationId xmlns:p14="http://schemas.microsoft.com/office/powerpoint/2010/main" val="525619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765F6CF-540F-5C43-B541-35AACAA8C8E6}"/>
              </a:ext>
            </a:extLst>
          </p:cNvPr>
          <p:cNvSpPr>
            <a:spLocks noGrp="1"/>
          </p:cNvSpPr>
          <p:nvPr>
            <p:ph type="title"/>
          </p:nvPr>
        </p:nvSpPr>
        <p:spPr/>
        <p:txBody>
          <a:bodyPr/>
          <a:lstStyle/>
          <a:p>
            <a:r>
              <a:rPr lang="fr-FR" b="1" dirty="0">
                <a:solidFill>
                  <a:srgbClr val="0070C0"/>
                </a:solidFill>
              </a:rPr>
              <a:t>Tableau de conversion EE</a:t>
            </a:r>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914" y="2842290"/>
            <a:ext cx="10002646" cy="1838582"/>
          </a:xfrm>
        </p:spPr>
      </p:pic>
      <p:sp>
        <p:nvSpPr>
          <p:cNvPr id="3" name="Rectangle 2"/>
          <p:cNvSpPr/>
          <p:nvPr/>
        </p:nvSpPr>
        <p:spPr>
          <a:xfrm>
            <a:off x="8103786" y="6118163"/>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48430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xmlns="" id="{A7C38CD9-A523-9744-98C0-267B441902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450" y="302279"/>
            <a:ext cx="10757234" cy="6441222"/>
          </a:xfrm>
        </p:spPr>
      </p:pic>
    </p:spTree>
    <p:extLst>
      <p:ext uri="{BB962C8B-B14F-4D97-AF65-F5344CB8AC3E}">
        <p14:creationId xmlns:p14="http://schemas.microsoft.com/office/powerpoint/2010/main" val="263731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01847" y="94058"/>
            <a:ext cx="10172028" cy="646331"/>
          </a:xfrm>
          <a:prstGeom prst="rect">
            <a:avLst/>
          </a:prstGeom>
          <a:noFill/>
        </p:spPr>
        <p:txBody>
          <a:bodyPr wrap="square" rtlCol="0">
            <a:spAutoFit/>
          </a:bodyPr>
          <a:lstStyle/>
          <a:p>
            <a:pPr algn="ctr"/>
            <a:r>
              <a:rPr lang="fr-FR" sz="3600" b="1" dirty="0">
                <a:solidFill>
                  <a:srgbClr val="0070C0"/>
                </a:solidFill>
              </a:rPr>
              <a:t>Le calendrier académique pour les E3C</a:t>
            </a:r>
          </a:p>
        </p:txBody>
      </p:sp>
      <p:pic>
        <p:nvPicPr>
          <p:cNvPr id="3" name="Image 2"/>
          <p:cNvPicPr>
            <a:picLocks noChangeAspect="1"/>
          </p:cNvPicPr>
          <p:nvPr/>
        </p:nvPicPr>
        <p:blipFill>
          <a:blip r:embed="rId3" cstate="print"/>
          <a:stretch>
            <a:fillRect/>
          </a:stretch>
        </p:blipFill>
        <p:spPr>
          <a:xfrm>
            <a:off x="665409" y="894783"/>
            <a:ext cx="10853455" cy="5907023"/>
          </a:xfrm>
          <a:prstGeom prst="rect">
            <a:avLst/>
          </a:prstGeom>
        </p:spPr>
      </p:pic>
      <p:cxnSp>
        <p:nvCxnSpPr>
          <p:cNvPr id="6" name="Connecteur droit 5"/>
          <p:cNvCxnSpPr/>
          <p:nvPr/>
        </p:nvCxnSpPr>
        <p:spPr>
          <a:xfrm>
            <a:off x="701847" y="4600074"/>
            <a:ext cx="3672" cy="213401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5358660" y="5908431"/>
            <a:ext cx="1132" cy="64477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928339" y="1849902"/>
            <a:ext cx="3558" cy="148397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095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914" y="3351949"/>
            <a:ext cx="10002646" cy="819264"/>
          </a:xfrm>
        </p:spPr>
      </p:pic>
      <p:sp>
        <p:nvSpPr>
          <p:cNvPr id="2" name="Rectangle 1"/>
          <p:cNvSpPr/>
          <p:nvPr/>
        </p:nvSpPr>
        <p:spPr>
          <a:xfrm>
            <a:off x="7624815" y="6074619"/>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2355289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20902" y="419689"/>
            <a:ext cx="9581561" cy="1200329"/>
          </a:xfrm>
          <a:prstGeom prst="rect">
            <a:avLst/>
          </a:prstGeom>
          <a:noFill/>
        </p:spPr>
        <p:txBody>
          <a:bodyPr wrap="square" rtlCol="0">
            <a:spAutoFit/>
          </a:bodyPr>
          <a:lstStyle/>
          <a:p>
            <a:pPr algn="ctr"/>
            <a:r>
              <a:rPr lang="fr-FR" sz="3600" b="1" dirty="0">
                <a:solidFill>
                  <a:srgbClr val="0070C0"/>
                </a:solidFill>
              </a:rPr>
              <a:t>Analyse d’un sujet </a:t>
            </a:r>
            <a:r>
              <a:rPr lang="fr-FR" sz="3600" b="1" dirty="0" smtClean="0">
                <a:solidFill>
                  <a:srgbClr val="0070C0"/>
                </a:solidFill>
              </a:rPr>
              <a:t>zéro</a:t>
            </a:r>
          </a:p>
          <a:p>
            <a:pPr algn="ctr"/>
            <a:r>
              <a:rPr lang="fr-FR" sz="3600" b="1" dirty="0" smtClean="0">
                <a:solidFill>
                  <a:srgbClr val="0070C0"/>
                </a:solidFill>
              </a:rPr>
              <a:t>Cas pratique 1 : CE, dossier « </a:t>
            </a:r>
            <a:r>
              <a:rPr lang="fr-FR" sz="3600" b="1" dirty="0" err="1" smtClean="0">
                <a:solidFill>
                  <a:srgbClr val="0070C0"/>
                </a:solidFill>
              </a:rPr>
              <a:t>Recuerdos</a:t>
            </a:r>
            <a:r>
              <a:rPr lang="fr-FR" sz="3600" b="1" dirty="0" smtClean="0">
                <a:solidFill>
                  <a:srgbClr val="0070C0"/>
                </a:solidFill>
              </a:rPr>
              <a:t> »</a:t>
            </a:r>
            <a:endParaRPr lang="fr-FR" sz="3600" b="1" dirty="0">
              <a:solidFill>
                <a:srgbClr val="0070C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884" y="2736470"/>
            <a:ext cx="8797575" cy="3130425"/>
          </a:xfrm>
          <a:prstGeom prst="rect">
            <a:avLst/>
          </a:prstGeom>
          <a:ln w="28575">
            <a:solidFill>
              <a:srgbClr val="00B0F0"/>
            </a:solidFill>
          </a:ln>
        </p:spPr>
      </p:pic>
      <p:sp>
        <p:nvSpPr>
          <p:cNvPr id="3" name="ZoneTexte 2"/>
          <p:cNvSpPr txBox="1"/>
          <p:nvPr/>
        </p:nvSpPr>
        <p:spPr>
          <a:xfrm>
            <a:off x="320651" y="2011038"/>
            <a:ext cx="2000501" cy="830997"/>
          </a:xfrm>
          <a:prstGeom prst="rect">
            <a:avLst/>
          </a:prstGeom>
          <a:noFill/>
        </p:spPr>
        <p:txBody>
          <a:bodyPr wrap="square" rtlCol="0">
            <a:spAutoFit/>
          </a:bodyPr>
          <a:lstStyle/>
          <a:p>
            <a:r>
              <a:rPr lang="fr-FR" sz="2400" b="1" dirty="0">
                <a:solidFill>
                  <a:srgbClr val="00B0F0"/>
                </a:solidFill>
              </a:rPr>
              <a:t>Voir photocopies</a:t>
            </a:r>
          </a:p>
        </p:txBody>
      </p:sp>
      <p:sp>
        <p:nvSpPr>
          <p:cNvPr id="4" name="Rectangle 3"/>
          <p:cNvSpPr/>
          <p:nvPr/>
        </p:nvSpPr>
        <p:spPr>
          <a:xfrm>
            <a:off x="8103787" y="6183477"/>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593899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1F22CB-51E9-4F4A-ACF1-EEFE4ED392A1}"/>
              </a:ext>
            </a:extLst>
          </p:cNvPr>
          <p:cNvSpPr>
            <a:spLocks noGrp="1"/>
          </p:cNvSpPr>
          <p:nvPr>
            <p:ph type="title"/>
          </p:nvPr>
        </p:nvSpPr>
        <p:spPr>
          <a:xfrm>
            <a:off x="1534696" y="804519"/>
            <a:ext cx="9520158" cy="757581"/>
          </a:xfrm>
        </p:spPr>
        <p:txBody>
          <a:bodyPr>
            <a:normAutofit/>
          </a:bodyPr>
          <a:lstStyle/>
          <a:p>
            <a:r>
              <a:rPr lang="fr-FR" b="1" dirty="0" smtClean="0">
                <a:solidFill>
                  <a:srgbClr val="0070C0"/>
                </a:solidFill>
              </a:rPr>
              <a:t>« </a:t>
            </a:r>
            <a:r>
              <a:rPr lang="fr-FR" b="1" dirty="0" err="1" smtClean="0">
                <a:solidFill>
                  <a:srgbClr val="0070C0"/>
                </a:solidFill>
              </a:rPr>
              <a:t>Recuerdos</a:t>
            </a:r>
            <a:r>
              <a:rPr lang="fr-FR" b="1" dirty="0" smtClean="0">
                <a:solidFill>
                  <a:srgbClr val="0070C0"/>
                </a:solidFill>
              </a:rPr>
              <a:t> »</a:t>
            </a:r>
            <a:endParaRPr lang="fr-FR" dirty="0">
              <a:solidFill>
                <a:srgbClr val="0070C0"/>
              </a:solidFill>
            </a:endParaRPr>
          </a:p>
        </p:txBody>
      </p:sp>
      <p:sp>
        <p:nvSpPr>
          <p:cNvPr id="8" name="Espace réservé du contenu 7">
            <a:extLst>
              <a:ext uri="{FF2B5EF4-FFF2-40B4-BE49-F238E27FC236}">
                <a16:creationId xmlns:a16="http://schemas.microsoft.com/office/drawing/2014/main" xmlns="" id="{0024C533-3797-8A4B-B5FC-1FD7ABDE9261}"/>
              </a:ext>
            </a:extLst>
          </p:cNvPr>
          <p:cNvSpPr>
            <a:spLocks noGrp="1"/>
          </p:cNvSpPr>
          <p:nvPr>
            <p:ph idx="1"/>
          </p:nvPr>
        </p:nvSpPr>
        <p:spPr>
          <a:xfrm>
            <a:off x="701092" y="2438302"/>
            <a:ext cx="10353762" cy="3222269"/>
          </a:xfrm>
        </p:spPr>
        <p:txBody>
          <a:bodyPr>
            <a:normAutofit/>
          </a:bodyPr>
          <a:lstStyle/>
          <a:p>
            <a:r>
              <a:rPr lang="fr-FR" sz="2600" dirty="0">
                <a:solidFill>
                  <a:srgbClr val="00B0F0"/>
                </a:solidFill>
              </a:rPr>
              <a:t>Deux supports :</a:t>
            </a:r>
          </a:p>
          <a:p>
            <a:pPr lvl="1"/>
            <a:r>
              <a:rPr lang="fr-FR" sz="2600" dirty="0" err="1">
                <a:solidFill>
                  <a:srgbClr val="00B0F0"/>
                </a:solidFill>
              </a:rPr>
              <a:t>Por</a:t>
            </a:r>
            <a:r>
              <a:rPr lang="fr-FR" sz="2600" dirty="0">
                <a:solidFill>
                  <a:srgbClr val="00B0F0"/>
                </a:solidFill>
              </a:rPr>
              <a:t> ti </a:t>
            </a:r>
            <a:r>
              <a:rPr lang="fr-FR" sz="2600" dirty="0" err="1">
                <a:solidFill>
                  <a:srgbClr val="00B0F0"/>
                </a:solidFill>
              </a:rPr>
              <a:t>soy</a:t>
            </a:r>
            <a:r>
              <a:rPr lang="fr-FR" sz="2600" dirty="0">
                <a:solidFill>
                  <a:srgbClr val="00B0F0"/>
                </a:solidFill>
              </a:rPr>
              <a:t> torero, Enrique Ponce, </a:t>
            </a:r>
            <a:r>
              <a:rPr lang="fr-FR" sz="2600" i="1" dirty="0">
                <a:solidFill>
                  <a:srgbClr val="00B0F0"/>
                </a:solidFill>
              </a:rPr>
              <a:t>ABC </a:t>
            </a:r>
            <a:r>
              <a:rPr lang="fr-FR" sz="2600" i="1" dirty="0" err="1">
                <a:solidFill>
                  <a:srgbClr val="00B0F0"/>
                </a:solidFill>
              </a:rPr>
              <a:t>Toros</a:t>
            </a:r>
            <a:r>
              <a:rPr lang="fr-FR" sz="2600" i="1" dirty="0">
                <a:solidFill>
                  <a:srgbClr val="00B0F0"/>
                </a:solidFill>
              </a:rPr>
              <a:t> </a:t>
            </a:r>
            <a:r>
              <a:rPr lang="fr-FR" sz="2600" dirty="0">
                <a:solidFill>
                  <a:srgbClr val="00B0F0"/>
                </a:solidFill>
              </a:rPr>
              <a:t>( 2/09/2013)</a:t>
            </a:r>
          </a:p>
          <a:p>
            <a:pPr lvl="1"/>
            <a:r>
              <a:rPr lang="fr-FR" sz="2600" dirty="0">
                <a:solidFill>
                  <a:srgbClr val="00B0F0"/>
                </a:solidFill>
              </a:rPr>
              <a:t>La casa en que </a:t>
            </a:r>
            <a:r>
              <a:rPr lang="fr-FR" sz="2600" dirty="0" err="1">
                <a:solidFill>
                  <a:srgbClr val="00B0F0"/>
                </a:solidFill>
              </a:rPr>
              <a:t>nací</a:t>
            </a:r>
            <a:r>
              <a:rPr lang="fr-FR" sz="2600" dirty="0">
                <a:solidFill>
                  <a:srgbClr val="00B0F0"/>
                </a:solidFill>
              </a:rPr>
              <a:t>, Josefina </a:t>
            </a:r>
            <a:r>
              <a:rPr lang="fr-FR" sz="2600" dirty="0" err="1">
                <a:solidFill>
                  <a:srgbClr val="00B0F0"/>
                </a:solidFill>
              </a:rPr>
              <a:t>Aldecoa</a:t>
            </a:r>
            <a:r>
              <a:rPr lang="fr-FR" sz="2600" dirty="0">
                <a:solidFill>
                  <a:srgbClr val="00B0F0"/>
                </a:solidFill>
              </a:rPr>
              <a:t>, </a:t>
            </a:r>
            <a:r>
              <a:rPr lang="fr-FR" sz="2600" i="1" dirty="0">
                <a:solidFill>
                  <a:srgbClr val="00B0F0"/>
                </a:solidFill>
              </a:rPr>
              <a:t>Madrid, </a:t>
            </a:r>
            <a:r>
              <a:rPr lang="fr-FR" sz="2600" i="1" dirty="0" err="1">
                <a:solidFill>
                  <a:srgbClr val="00B0F0"/>
                </a:solidFill>
              </a:rPr>
              <a:t>otoño</a:t>
            </a:r>
            <a:r>
              <a:rPr lang="fr-FR" sz="2600" i="1" dirty="0">
                <a:solidFill>
                  <a:srgbClr val="00B0F0"/>
                </a:solidFill>
              </a:rPr>
              <a:t>, </a:t>
            </a:r>
            <a:r>
              <a:rPr lang="fr-FR" sz="2600" i="1" dirty="0" err="1">
                <a:solidFill>
                  <a:srgbClr val="00B0F0"/>
                </a:solidFill>
              </a:rPr>
              <a:t>sábado</a:t>
            </a:r>
            <a:r>
              <a:rPr lang="fr-FR" sz="2600" i="1" dirty="0">
                <a:solidFill>
                  <a:srgbClr val="00B0F0"/>
                </a:solidFill>
              </a:rPr>
              <a:t> </a:t>
            </a:r>
            <a:r>
              <a:rPr lang="fr-FR" sz="2600" dirty="0">
                <a:solidFill>
                  <a:srgbClr val="00B0F0"/>
                </a:solidFill>
              </a:rPr>
              <a:t>(2012)</a:t>
            </a:r>
          </a:p>
          <a:p>
            <a:r>
              <a:rPr lang="fr-FR" sz="2600" dirty="0">
                <a:solidFill>
                  <a:srgbClr val="00B0F0"/>
                </a:solidFill>
              </a:rPr>
              <a:t>Un support supplémentaire dans une question d’expression :</a:t>
            </a:r>
          </a:p>
          <a:p>
            <a:pPr lvl="1"/>
            <a:r>
              <a:rPr lang="fr-FR" sz="2600" dirty="0">
                <a:solidFill>
                  <a:srgbClr val="00B0F0"/>
                </a:solidFill>
              </a:rPr>
              <a:t>Un tableau de Joaquín </a:t>
            </a:r>
            <a:r>
              <a:rPr lang="fr-FR" sz="2600" dirty="0" err="1">
                <a:solidFill>
                  <a:srgbClr val="00B0F0"/>
                </a:solidFill>
              </a:rPr>
              <a:t>Sorolla</a:t>
            </a:r>
            <a:r>
              <a:rPr lang="fr-FR" sz="2600" dirty="0">
                <a:solidFill>
                  <a:srgbClr val="00B0F0"/>
                </a:solidFill>
              </a:rPr>
              <a:t>, </a:t>
            </a:r>
            <a:r>
              <a:rPr lang="fr-FR" sz="2600" i="1" dirty="0" err="1">
                <a:solidFill>
                  <a:srgbClr val="00B0F0"/>
                </a:solidFill>
              </a:rPr>
              <a:t>Comiendo</a:t>
            </a:r>
            <a:r>
              <a:rPr lang="fr-FR" sz="2600" i="1" dirty="0">
                <a:solidFill>
                  <a:srgbClr val="00B0F0"/>
                </a:solidFill>
              </a:rPr>
              <a:t> en la barca </a:t>
            </a:r>
            <a:r>
              <a:rPr lang="fr-FR" sz="2600" dirty="0">
                <a:solidFill>
                  <a:srgbClr val="00B0F0"/>
                </a:solidFill>
              </a:rPr>
              <a:t>(1898), </a:t>
            </a:r>
            <a:r>
              <a:rPr lang="fr-FR" sz="2600" dirty="0" err="1">
                <a:solidFill>
                  <a:srgbClr val="00B0F0"/>
                </a:solidFill>
              </a:rPr>
              <a:t>detalle</a:t>
            </a:r>
            <a:endParaRPr lang="fr-FR" sz="2600" dirty="0">
              <a:solidFill>
                <a:srgbClr val="00B0F0"/>
              </a:solidFill>
            </a:endParaRPr>
          </a:p>
          <a:p>
            <a:endParaRPr lang="fr-FR" sz="2600" dirty="0"/>
          </a:p>
          <a:p>
            <a:pPr marL="457200" lvl="1" indent="0">
              <a:buNone/>
            </a:pPr>
            <a:endParaRPr lang="fr-FR" dirty="0"/>
          </a:p>
        </p:txBody>
      </p:sp>
      <p:sp>
        <p:nvSpPr>
          <p:cNvPr id="3" name="Rectangle 2"/>
          <p:cNvSpPr/>
          <p:nvPr/>
        </p:nvSpPr>
        <p:spPr>
          <a:xfrm>
            <a:off x="8038472" y="5943991"/>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878439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398546" y="482927"/>
            <a:ext cx="7937476" cy="523220"/>
          </a:xfrm>
          <a:prstGeom prst="rect">
            <a:avLst/>
          </a:prstGeom>
          <a:noFill/>
        </p:spPr>
        <p:txBody>
          <a:bodyPr wrap="square" rtlCol="0">
            <a:spAutoFit/>
          </a:bodyPr>
          <a:lstStyle/>
          <a:p>
            <a:pPr algn="ctr"/>
            <a:r>
              <a:rPr lang="fr-FR" sz="2800" b="1" dirty="0" smtClean="0">
                <a:solidFill>
                  <a:srgbClr val="00B0F0"/>
                </a:solidFill>
              </a:rPr>
              <a:t>Document 1</a:t>
            </a:r>
            <a:endParaRPr lang="fr-FR" sz="2800" b="1" dirty="0">
              <a:solidFill>
                <a:srgbClr val="00B0F0"/>
              </a:solidFill>
            </a:endParaRPr>
          </a:p>
        </p:txBody>
      </p:sp>
      <p:sp>
        <p:nvSpPr>
          <p:cNvPr id="2" name="Rectangle 1"/>
          <p:cNvSpPr/>
          <p:nvPr/>
        </p:nvSpPr>
        <p:spPr>
          <a:xfrm>
            <a:off x="1859453" y="1645403"/>
            <a:ext cx="9015663" cy="4154984"/>
          </a:xfrm>
          <a:prstGeom prst="rect">
            <a:avLst/>
          </a:prstGeom>
          <a:solidFill>
            <a:srgbClr val="00B0F0"/>
          </a:solidFill>
        </p:spPr>
        <p:txBody>
          <a:bodyPr wrap="square">
            <a:spAutoFit/>
          </a:bodyPr>
          <a:lstStyle/>
          <a:p>
            <a:r>
              <a:rPr lang="es-ES" sz="2400" dirty="0">
                <a:solidFill>
                  <a:schemeClr val="bg1"/>
                </a:solidFill>
              </a:rPr>
              <a:t>¡Qué importante es la figura de un abuelo en la vida de un niño! ¡Cuánto podemos aprender de ellos! A mí, mi abuelo, me marcó el </a:t>
            </a:r>
            <a:r>
              <a:rPr lang="es-ES" sz="2400" dirty="0" smtClean="0">
                <a:solidFill>
                  <a:schemeClr val="bg1"/>
                </a:solidFill>
              </a:rPr>
              <a:t>camino </a:t>
            </a:r>
            <a:r>
              <a:rPr lang="es-ES" sz="2400" dirty="0">
                <a:solidFill>
                  <a:schemeClr val="bg1"/>
                </a:solidFill>
              </a:rPr>
              <a:t>a seguir desde los seis años siendo el espejo donde mirarme y la fuente donde bebí y aprendí todo lo que sé. Gracias abuelo. Por ti soy torero, gracias a ti he conocido la felicidad de ser torero y la satisfacción que me ha proporcionado poder hacerte sentir orgulloso de lo que los dos </a:t>
            </a:r>
            <a:r>
              <a:rPr lang="es-ES" sz="2400" dirty="0" smtClean="0">
                <a:solidFill>
                  <a:schemeClr val="bg1"/>
                </a:solidFill>
              </a:rPr>
              <a:t>hemos </a:t>
            </a:r>
            <a:r>
              <a:rPr lang="es-ES" sz="2400" dirty="0">
                <a:solidFill>
                  <a:schemeClr val="bg1"/>
                </a:solidFill>
              </a:rPr>
              <a:t>conseguido juntos. Porque yo soy obra tuya, obra de tu sentir, de tu amor al toreo, de la grandeza y profundidad de tu corazón. Gracias abuelo, porque soy nieto de un sueño, de tu sueño, de nuestro sueño. </a:t>
            </a:r>
            <a:endParaRPr lang="es-ES" sz="2400" dirty="0" smtClean="0">
              <a:solidFill>
                <a:schemeClr val="bg1"/>
              </a:solidFill>
            </a:endParaRPr>
          </a:p>
          <a:p>
            <a:pPr algn="r"/>
            <a:r>
              <a:rPr lang="es-ES" sz="2400" dirty="0" smtClean="0">
                <a:solidFill>
                  <a:schemeClr val="bg1"/>
                </a:solidFill>
              </a:rPr>
              <a:t>Enrique </a:t>
            </a:r>
            <a:r>
              <a:rPr lang="es-ES" sz="2400" dirty="0">
                <a:solidFill>
                  <a:schemeClr val="bg1"/>
                </a:solidFill>
              </a:rPr>
              <a:t>PONCE, ABC Toros (02/09/2013) </a:t>
            </a:r>
            <a:endParaRPr lang="fr-FR" sz="2400" dirty="0">
              <a:solidFill>
                <a:schemeClr val="bg1"/>
              </a:solidFill>
            </a:endParaRPr>
          </a:p>
        </p:txBody>
      </p:sp>
      <p:sp>
        <p:nvSpPr>
          <p:cNvPr id="3" name="Rectangle 2"/>
          <p:cNvSpPr/>
          <p:nvPr/>
        </p:nvSpPr>
        <p:spPr>
          <a:xfrm>
            <a:off x="8103786" y="6254977"/>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114887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02200" y="140398"/>
            <a:ext cx="2209799" cy="461665"/>
          </a:xfrm>
          <a:prstGeom prst="rect">
            <a:avLst/>
          </a:prstGeom>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b="1" dirty="0" smtClean="0"/>
              <a:t>Document 2</a:t>
            </a:r>
            <a:endParaRPr lang="fr-FR" sz="2400" b="1" dirty="0"/>
          </a:p>
        </p:txBody>
      </p:sp>
      <p:sp>
        <p:nvSpPr>
          <p:cNvPr id="3" name="Rectangle 2"/>
          <p:cNvSpPr/>
          <p:nvPr/>
        </p:nvSpPr>
        <p:spPr>
          <a:xfrm>
            <a:off x="431800" y="743952"/>
            <a:ext cx="11150600" cy="5078313"/>
          </a:xfrm>
          <a:prstGeom prst="rect">
            <a:avLst/>
          </a:prstGeom>
          <a:solidFill>
            <a:srgbClr val="00B0F0"/>
          </a:solidFill>
        </p:spPr>
        <p:txBody>
          <a:bodyPr wrap="square">
            <a:spAutoFit/>
          </a:bodyPr>
          <a:lstStyle/>
          <a:p>
            <a:pPr algn="ctr"/>
            <a:r>
              <a:rPr lang="es-ES" b="1" dirty="0" smtClean="0">
                <a:solidFill>
                  <a:schemeClr val="bg1"/>
                </a:solidFill>
              </a:rPr>
              <a:t>La </a:t>
            </a:r>
            <a:r>
              <a:rPr lang="es-ES" b="1" dirty="0">
                <a:solidFill>
                  <a:schemeClr val="bg1"/>
                </a:solidFill>
              </a:rPr>
              <a:t>casa en que nací </a:t>
            </a:r>
            <a:endParaRPr lang="es-ES" b="1" dirty="0" smtClean="0">
              <a:solidFill>
                <a:schemeClr val="bg1"/>
              </a:solidFill>
            </a:endParaRPr>
          </a:p>
          <a:p>
            <a:r>
              <a:rPr lang="es-ES" dirty="0" smtClean="0">
                <a:solidFill>
                  <a:schemeClr val="bg1"/>
                </a:solidFill>
              </a:rPr>
              <a:t>Cuando </a:t>
            </a:r>
            <a:r>
              <a:rPr lang="es-ES" dirty="0">
                <a:solidFill>
                  <a:schemeClr val="bg1"/>
                </a:solidFill>
              </a:rPr>
              <a:t>yo tenía ocho años, vivía en una casa en el campo, una casa perdida en las montañas de León; la casa en que nací. Para ti es imposible imaginar lo que supone esto: el aislamiento y la libertad, la dureza y la debilidad, la valentía y el miedo de los niños en el campo. La casa era maravillosa para un niño. Estaba llena de rincones para jugar, para esconderse, para soñar. La casa la había hecho el abuelo según sus </a:t>
            </a:r>
            <a:r>
              <a:rPr lang="es-ES" dirty="0" smtClean="0">
                <a:solidFill>
                  <a:schemeClr val="bg1"/>
                </a:solidFill>
              </a:rPr>
              <a:t>ideas </a:t>
            </a:r>
            <a:r>
              <a:rPr lang="es-ES" dirty="0">
                <a:solidFill>
                  <a:schemeClr val="bg1"/>
                </a:solidFill>
              </a:rPr>
              <a:t>y resultaba rara y cómoda a la vez. Me gustaba encerrarme a mirar revistas en el cuarto de las manzanas. Durante muchos años aquel cuarto estaba dedicado a guardar fruta. Una cosecha enlazada con la otra de modo que el olor permanecía en el aire que había llegado a penetrar en todos los objetos de la habitación.  Me gustaba aquel olor. Tendida en el suelo, sobre una colchoneta, solía pasar </a:t>
            </a:r>
            <a:r>
              <a:rPr lang="es-ES" dirty="0" smtClean="0">
                <a:solidFill>
                  <a:schemeClr val="bg1"/>
                </a:solidFill>
              </a:rPr>
              <a:t>grandes </a:t>
            </a:r>
            <a:r>
              <a:rPr lang="es-ES" dirty="0">
                <a:solidFill>
                  <a:schemeClr val="bg1"/>
                </a:solidFill>
              </a:rPr>
              <a:t>ratos en aquella habitación. Cuando supe leer, me encerraba allí con las revistas ilustradas. Leía cuidosamente, tratando de interpretar cada frase. Leía los libros del abuelo, los que guardaba en un armario de su dormitorio: Las mil y una noches, Julio Verne, Alejandro Dumas, Víctor Hugo... Yo no iba nunca al cine, de modo que aquellos ratos de lectura eran para mí la única posibilidad de escapar del </a:t>
            </a:r>
            <a:r>
              <a:rPr lang="es-ES" dirty="0" smtClean="0">
                <a:solidFill>
                  <a:schemeClr val="bg1"/>
                </a:solidFill>
              </a:rPr>
              <a:t>mundo </a:t>
            </a:r>
            <a:r>
              <a:rPr lang="es-ES" dirty="0">
                <a:solidFill>
                  <a:schemeClr val="bg1"/>
                </a:solidFill>
              </a:rPr>
              <a:t>real que me rodeaba, para huir a otro, imaginario, en el que sucedían aventuras espléndidas. A veces dejaba de leer y me dedicaba a pensar que era a mí a quien ocurrían aquellas cosas. El olor de las manzanas me producía una especie de </a:t>
            </a:r>
            <a:r>
              <a:rPr lang="es-ES" dirty="0" smtClean="0">
                <a:solidFill>
                  <a:schemeClr val="bg1"/>
                </a:solidFill>
              </a:rPr>
              <a:t>adormecimiento </a:t>
            </a:r>
            <a:r>
              <a:rPr lang="es-ES" dirty="0">
                <a:solidFill>
                  <a:schemeClr val="bg1"/>
                </a:solidFill>
              </a:rPr>
              <a:t>y yo sentía que flotaba en el espacio, por encima de los árboles de la huerta o que estaba echada en un prado grande y perfumado. Volvía de viaje como </a:t>
            </a:r>
            <a:r>
              <a:rPr lang="es-ES" dirty="0" smtClean="0">
                <a:solidFill>
                  <a:schemeClr val="bg1"/>
                </a:solidFill>
              </a:rPr>
              <a:t>de </a:t>
            </a:r>
            <a:r>
              <a:rPr lang="es-ES" dirty="0">
                <a:solidFill>
                  <a:schemeClr val="bg1"/>
                </a:solidFill>
              </a:rPr>
              <a:t>un sueño y seguía leyendo... </a:t>
            </a:r>
            <a:endParaRPr lang="es-ES" dirty="0" smtClean="0">
              <a:solidFill>
                <a:schemeClr val="bg1"/>
              </a:solidFill>
            </a:endParaRPr>
          </a:p>
          <a:p>
            <a:pPr algn="r"/>
            <a:r>
              <a:rPr lang="es-ES" dirty="0" smtClean="0">
                <a:solidFill>
                  <a:schemeClr val="bg1"/>
                </a:solidFill>
              </a:rPr>
              <a:t> </a:t>
            </a:r>
            <a:r>
              <a:rPr lang="es-ES" dirty="0">
                <a:solidFill>
                  <a:schemeClr val="bg1"/>
                </a:solidFill>
              </a:rPr>
              <a:t>Josefina ALDECOA, Madrid, otoño, sábado (2012) </a:t>
            </a:r>
            <a:endParaRPr lang="fr-FR" dirty="0">
              <a:solidFill>
                <a:schemeClr val="bg1"/>
              </a:solidFill>
            </a:endParaRPr>
          </a:p>
        </p:txBody>
      </p:sp>
      <p:sp>
        <p:nvSpPr>
          <p:cNvPr id="2" name="Rectangle 1"/>
          <p:cNvSpPr/>
          <p:nvPr/>
        </p:nvSpPr>
        <p:spPr>
          <a:xfrm>
            <a:off x="8060243" y="6205248"/>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204124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89186"/>
            <a:ext cx="10353762" cy="1469691"/>
          </a:xfrm>
        </p:spPr>
        <p:txBody>
          <a:bodyPr/>
          <a:lstStyle/>
          <a:p>
            <a:r>
              <a:rPr lang="fr-FR" dirty="0" smtClean="0">
                <a:solidFill>
                  <a:srgbClr val="0070C0"/>
                </a:solidFill>
              </a:rPr>
              <a:t>Questions</a:t>
            </a:r>
            <a:endParaRPr lang="fr-FR" dirty="0">
              <a:solidFill>
                <a:srgbClr val="0070C0"/>
              </a:solidFill>
            </a:endParaRPr>
          </a:p>
        </p:txBody>
      </p:sp>
      <p:sp>
        <p:nvSpPr>
          <p:cNvPr id="3" name="Espace réservé du contenu 2"/>
          <p:cNvSpPr>
            <a:spLocks noGrp="1"/>
          </p:cNvSpPr>
          <p:nvPr>
            <p:ph idx="1"/>
          </p:nvPr>
        </p:nvSpPr>
        <p:spPr>
          <a:xfrm>
            <a:off x="913795" y="1135117"/>
            <a:ext cx="10353762" cy="5281449"/>
          </a:xfrm>
          <a:solidFill>
            <a:srgbClr val="00B0F0"/>
          </a:solidFill>
        </p:spPr>
        <p:txBody>
          <a:bodyPr>
            <a:noAutofit/>
          </a:bodyPr>
          <a:lstStyle/>
          <a:p>
            <a:r>
              <a:rPr lang="es-ES" sz="2800" dirty="0">
                <a:solidFill>
                  <a:schemeClr val="bg1"/>
                </a:solidFill>
              </a:rPr>
              <a:t>A- </a:t>
            </a:r>
            <a:r>
              <a:rPr lang="es-ES" sz="2800" dirty="0" err="1">
                <a:solidFill>
                  <a:schemeClr val="bg1"/>
                </a:solidFill>
              </a:rPr>
              <a:t>Proposition</a:t>
            </a:r>
            <a:r>
              <a:rPr lang="es-ES" sz="2800" dirty="0">
                <a:solidFill>
                  <a:schemeClr val="bg1"/>
                </a:solidFill>
              </a:rPr>
              <a:t> 1  </a:t>
            </a:r>
            <a:endParaRPr lang="es-ES" sz="2800" dirty="0" smtClean="0">
              <a:solidFill>
                <a:schemeClr val="bg1"/>
              </a:solidFill>
            </a:endParaRPr>
          </a:p>
          <a:p>
            <a:pPr marL="36900" indent="0">
              <a:buNone/>
            </a:pPr>
            <a:r>
              <a:rPr lang="es-ES" sz="2800" dirty="0" smtClean="0">
                <a:solidFill>
                  <a:schemeClr val="bg1"/>
                </a:solidFill>
              </a:rPr>
              <a:t>Diga </a:t>
            </a:r>
            <a:r>
              <a:rPr lang="es-ES" sz="2800" dirty="0">
                <a:solidFill>
                  <a:srgbClr val="FF0000"/>
                </a:solidFill>
              </a:rPr>
              <a:t>de qué trata </a:t>
            </a:r>
            <a:r>
              <a:rPr lang="es-ES" sz="2800" dirty="0">
                <a:solidFill>
                  <a:schemeClr val="bg1"/>
                </a:solidFill>
              </a:rPr>
              <a:t>cada uno de los documentos y </a:t>
            </a:r>
            <a:r>
              <a:rPr lang="es-ES" sz="2800" dirty="0">
                <a:solidFill>
                  <a:srgbClr val="FF0000"/>
                </a:solidFill>
              </a:rPr>
              <a:t>cómo se relacionan con el eje temático </a:t>
            </a:r>
            <a:r>
              <a:rPr lang="es-ES" sz="2800" dirty="0">
                <a:solidFill>
                  <a:schemeClr val="bg1"/>
                </a:solidFill>
              </a:rPr>
              <a:t>«</a:t>
            </a:r>
            <a:r>
              <a:rPr lang="es-ES" sz="2800" dirty="0" err="1">
                <a:solidFill>
                  <a:schemeClr val="bg1"/>
                </a:solidFill>
              </a:rPr>
              <a:t>Territoire</a:t>
            </a:r>
            <a:r>
              <a:rPr lang="es-ES" sz="2800" dirty="0">
                <a:solidFill>
                  <a:schemeClr val="bg1"/>
                </a:solidFill>
              </a:rPr>
              <a:t> et </a:t>
            </a:r>
            <a:r>
              <a:rPr lang="es-ES" sz="2800" dirty="0" err="1">
                <a:solidFill>
                  <a:schemeClr val="bg1"/>
                </a:solidFill>
              </a:rPr>
              <a:t>mémoire</a:t>
            </a:r>
            <a:r>
              <a:rPr lang="es-ES" sz="2800" dirty="0">
                <a:solidFill>
                  <a:schemeClr val="bg1"/>
                </a:solidFill>
              </a:rPr>
              <a:t>».  </a:t>
            </a:r>
          </a:p>
          <a:p>
            <a:r>
              <a:rPr lang="es-ES" sz="2800" dirty="0">
                <a:solidFill>
                  <a:schemeClr val="bg1"/>
                </a:solidFill>
              </a:rPr>
              <a:t> B- </a:t>
            </a:r>
            <a:r>
              <a:rPr lang="es-ES" sz="2800" dirty="0" err="1">
                <a:solidFill>
                  <a:schemeClr val="bg1"/>
                </a:solidFill>
              </a:rPr>
              <a:t>Proposition</a:t>
            </a:r>
            <a:r>
              <a:rPr lang="es-ES" sz="2800" dirty="0">
                <a:solidFill>
                  <a:schemeClr val="bg1"/>
                </a:solidFill>
              </a:rPr>
              <a:t> 2 </a:t>
            </a:r>
            <a:endParaRPr lang="es-ES" sz="2800" dirty="0" smtClean="0">
              <a:solidFill>
                <a:schemeClr val="bg1"/>
              </a:solidFill>
            </a:endParaRPr>
          </a:p>
          <a:p>
            <a:pPr marL="36900" indent="0">
              <a:buNone/>
            </a:pPr>
            <a:r>
              <a:rPr lang="es-ES" sz="2800" dirty="0" smtClean="0">
                <a:solidFill>
                  <a:schemeClr val="bg1"/>
                </a:solidFill>
              </a:rPr>
              <a:t>Conteste </a:t>
            </a:r>
            <a:r>
              <a:rPr lang="es-ES" sz="2800" dirty="0">
                <a:solidFill>
                  <a:schemeClr val="bg1"/>
                </a:solidFill>
              </a:rPr>
              <a:t>las preguntas siguientes y redacte las repuestas. </a:t>
            </a:r>
            <a:endParaRPr lang="es-ES" sz="2800" dirty="0" smtClean="0">
              <a:solidFill>
                <a:schemeClr val="bg1"/>
              </a:solidFill>
            </a:endParaRPr>
          </a:p>
          <a:p>
            <a:pPr marL="36900" indent="0">
              <a:buNone/>
            </a:pPr>
            <a:r>
              <a:rPr lang="es-ES" sz="2800" dirty="0" smtClean="0">
                <a:solidFill>
                  <a:schemeClr val="bg1"/>
                </a:solidFill>
              </a:rPr>
              <a:t>a- </a:t>
            </a:r>
            <a:r>
              <a:rPr lang="es-ES" sz="2800" dirty="0">
                <a:solidFill>
                  <a:srgbClr val="FF0000"/>
                </a:solidFill>
              </a:rPr>
              <a:t>Precise el tema principal </a:t>
            </a:r>
            <a:r>
              <a:rPr lang="es-ES" sz="2800" dirty="0">
                <a:solidFill>
                  <a:schemeClr val="bg1"/>
                </a:solidFill>
              </a:rPr>
              <a:t>y destaque los elementos que caracterizan cada historia personal. </a:t>
            </a:r>
            <a:endParaRPr lang="es-ES" sz="2800" dirty="0" smtClean="0">
              <a:solidFill>
                <a:schemeClr val="bg1"/>
              </a:solidFill>
            </a:endParaRPr>
          </a:p>
          <a:p>
            <a:pPr marL="36900" indent="0">
              <a:buNone/>
            </a:pPr>
            <a:r>
              <a:rPr lang="es-ES" sz="2800" dirty="0" smtClean="0">
                <a:solidFill>
                  <a:schemeClr val="bg1"/>
                </a:solidFill>
              </a:rPr>
              <a:t>b- </a:t>
            </a:r>
            <a:r>
              <a:rPr lang="es-ES" sz="2800" dirty="0">
                <a:solidFill>
                  <a:schemeClr val="bg1"/>
                </a:solidFill>
              </a:rPr>
              <a:t>Aclare este fragmento del documento 1: «Porque yo soy obra tuya, obra de tu sentir, […], de la grandeza y profundidad de tu corazón» y </a:t>
            </a:r>
            <a:r>
              <a:rPr lang="es-ES" sz="2800" dirty="0">
                <a:solidFill>
                  <a:srgbClr val="FF0000"/>
                </a:solidFill>
              </a:rPr>
              <a:t>relaciónelo</a:t>
            </a:r>
            <a:r>
              <a:rPr lang="es-ES" sz="2800" dirty="0">
                <a:solidFill>
                  <a:schemeClr val="bg1"/>
                </a:solidFill>
              </a:rPr>
              <a:t> con el documento 2. </a:t>
            </a:r>
            <a:endParaRPr lang="fr-FR" sz="2800" dirty="0">
              <a:solidFill>
                <a:schemeClr val="bg1"/>
              </a:solidFill>
            </a:endParaRPr>
          </a:p>
        </p:txBody>
      </p:sp>
    </p:spTree>
    <p:extLst>
      <p:ext uri="{BB962C8B-B14F-4D97-AF65-F5344CB8AC3E}">
        <p14:creationId xmlns:p14="http://schemas.microsoft.com/office/powerpoint/2010/main" val="3664001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128132752"/>
              </p:ext>
            </p:extLst>
          </p:nvPr>
        </p:nvGraphicFramePr>
        <p:xfrm>
          <a:off x="0" y="28136"/>
          <a:ext cx="12192000" cy="7260094"/>
        </p:xfrm>
        <a:graphic>
          <a:graphicData uri="http://schemas.openxmlformats.org/drawingml/2006/table">
            <a:tbl>
              <a:tblPr firstRow="1" bandRow="1">
                <a:tableStyleId>{5C22544A-7EE6-4342-B048-85BDC9FD1C3A}</a:tableStyleId>
              </a:tblPr>
              <a:tblGrid>
                <a:gridCol w="4278262">
                  <a:extLst>
                    <a:ext uri="{9D8B030D-6E8A-4147-A177-3AD203B41FA5}">
                      <a16:colId xmlns:a16="http://schemas.microsoft.com/office/drawing/2014/main" xmlns="" val="2729889235"/>
                    </a:ext>
                  </a:extLst>
                </a:gridCol>
                <a:gridCol w="4519338">
                  <a:extLst>
                    <a:ext uri="{9D8B030D-6E8A-4147-A177-3AD203B41FA5}">
                      <a16:colId xmlns:a16="http://schemas.microsoft.com/office/drawing/2014/main" xmlns="" val="361636886"/>
                    </a:ext>
                  </a:extLst>
                </a:gridCol>
                <a:gridCol w="3394400">
                  <a:extLst>
                    <a:ext uri="{9D8B030D-6E8A-4147-A177-3AD203B41FA5}">
                      <a16:colId xmlns:a16="http://schemas.microsoft.com/office/drawing/2014/main" xmlns="" val="1734184567"/>
                    </a:ext>
                  </a:extLst>
                </a:gridCol>
              </a:tblGrid>
              <a:tr h="928467">
                <a:tc>
                  <a:txBody>
                    <a:bodyPr/>
                    <a:lstStyle/>
                    <a:p>
                      <a:pPr rtl="0"/>
                      <a:r>
                        <a:rPr lang="es-ES" sz="1800" dirty="0" err="1" smtClean="0">
                          <a:effectLst/>
                        </a:rPr>
                        <a:t>Identification</a:t>
                      </a:r>
                      <a:r>
                        <a:rPr lang="es-ES" sz="1800" dirty="0" smtClean="0">
                          <a:effectLst/>
                        </a:rPr>
                        <a:t> du </a:t>
                      </a:r>
                      <a:r>
                        <a:rPr lang="es-ES" sz="1800" dirty="0" err="1" smtClean="0">
                          <a:effectLst/>
                        </a:rPr>
                        <a:t>contexte</a:t>
                      </a:r>
                      <a:r>
                        <a:rPr lang="es-ES" sz="1800" dirty="0" smtClean="0">
                          <a:effectLst/>
                        </a:rPr>
                        <a:t> et de la </a:t>
                      </a:r>
                      <a:r>
                        <a:rPr lang="es-ES" sz="1800" dirty="0" err="1" smtClean="0">
                          <a:effectLst/>
                        </a:rPr>
                        <a:t>situation</a:t>
                      </a:r>
                      <a:r>
                        <a:rPr lang="es-ES" sz="1800" dirty="0" smtClean="0">
                          <a:effectLst/>
                        </a:rPr>
                        <a:t> </a:t>
                      </a:r>
                      <a:r>
                        <a:rPr lang="es-ES" sz="1800" dirty="0" err="1" smtClean="0">
                          <a:effectLst/>
                        </a:rPr>
                        <a:t>d’énonciation</a:t>
                      </a:r>
                      <a:r>
                        <a:rPr lang="es-ES" sz="1800" dirty="0" smtClean="0">
                          <a:effectLst/>
                        </a:rPr>
                        <a:t>:</a:t>
                      </a:r>
                      <a:endParaRPr lang="es-ES" dirty="0" smtClean="0">
                        <a:effectLst/>
                      </a:endParaRPr>
                    </a:p>
                    <a:p>
                      <a:pPr rtl="0"/>
                      <a:r>
                        <a:rPr lang="es-ES" sz="1800" dirty="0" err="1" smtClean="0">
                          <a:effectLst/>
                        </a:rPr>
                        <a:t>Qui</a:t>
                      </a:r>
                      <a:r>
                        <a:rPr lang="es-ES" sz="1800" dirty="0" smtClean="0">
                          <a:effectLst/>
                        </a:rPr>
                        <a:t> parle, d’ </a:t>
                      </a:r>
                      <a:r>
                        <a:rPr lang="es-ES" sz="1800" dirty="0" err="1" smtClean="0">
                          <a:effectLst/>
                        </a:rPr>
                        <a:t>où</a:t>
                      </a:r>
                      <a:r>
                        <a:rPr lang="es-ES" sz="1800" dirty="0" smtClean="0">
                          <a:effectLst/>
                        </a:rPr>
                        <a:t> et à </a:t>
                      </a:r>
                      <a:r>
                        <a:rPr lang="es-ES" sz="1800" dirty="0" err="1" smtClean="0">
                          <a:effectLst/>
                        </a:rPr>
                        <a:t>qui</a:t>
                      </a:r>
                      <a:r>
                        <a:rPr lang="es-ES" sz="1800" dirty="0" smtClean="0">
                          <a:effectLst/>
                        </a:rPr>
                        <a:t>?</a:t>
                      </a:r>
                      <a:endParaRPr lang="fr-FR" dirty="0"/>
                    </a:p>
                  </a:txBody>
                  <a:tcPr/>
                </a:tc>
                <a:tc>
                  <a:txBody>
                    <a:bodyPr/>
                    <a:lstStyle/>
                    <a:p>
                      <a:pPr rtl="0"/>
                      <a:r>
                        <a:rPr lang="es-ES" sz="1800" dirty="0" err="1" smtClean="0">
                          <a:effectLst/>
                        </a:rPr>
                        <a:t>Réseaux</a:t>
                      </a:r>
                      <a:r>
                        <a:rPr lang="es-ES" sz="1800" dirty="0" smtClean="0">
                          <a:effectLst/>
                        </a:rPr>
                        <a:t> de </a:t>
                      </a:r>
                      <a:r>
                        <a:rPr lang="es-ES" sz="1800" dirty="0" err="1" smtClean="0">
                          <a:effectLst/>
                        </a:rPr>
                        <a:t>sens</a:t>
                      </a:r>
                      <a:endParaRPr lang="es-ES" dirty="0" smtClean="0">
                        <a:effectLst/>
                      </a:endParaRPr>
                    </a:p>
                    <a:p>
                      <a:pPr rtl="0"/>
                      <a:r>
                        <a:rPr lang="es-ES" sz="1800" dirty="0" err="1" smtClean="0">
                          <a:effectLst/>
                        </a:rPr>
                        <a:t>Lien</a:t>
                      </a:r>
                      <a:r>
                        <a:rPr lang="es-ES" sz="1800" dirty="0" smtClean="0">
                          <a:effectLst/>
                        </a:rPr>
                        <a:t> entre les </a:t>
                      </a:r>
                      <a:r>
                        <a:rPr lang="es-ES" sz="1800" dirty="0" err="1" smtClean="0">
                          <a:effectLst/>
                        </a:rPr>
                        <a:t>informations</a:t>
                      </a:r>
                      <a:r>
                        <a:rPr lang="es-ES" sz="1800" dirty="0" smtClean="0">
                          <a:effectLst/>
                        </a:rPr>
                        <a:t> </a:t>
                      </a:r>
                      <a:r>
                        <a:rPr lang="es-ES" sz="1800" dirty="0" err="1" smtClean="0">
                          <a:effectLst/>
                        </a:rPr>
                        <a:t>recueillies</a:t>
                      </a:r>
                      <a:endParaRPr lang="es-ES" dirty="0" smtClean="0">
                        <a:effectLst/>
                      </a:endParaRPr>
                    </a:p>
                  </a:txBody>
                  <a:tcPr/>
                </a:tc>
                <a:tc>
                  <a:txBody>
                    <a:bodyPr/>
                    <a:lstStyle/>
                    <a:p>
                      <a:pPr rtl="0"/>
                      <a:r>
                        <a:rPr lang="es-ES" sz="1800" dirty="0" err="1" smtClean="0">
                          <a:effectLst/>
                        </a:rPr>
                        <a:t>Stratégies</a:t>
                      </a:r>
                      <a:r>
                        <a:rPr lang="es-ES" sz="1800" dirty="0" smtClean="0">
                          <a:effectLst/>
                        </a:rPr>
                        <a:t> de </a:t>
                      </a:r>
                      <a:r>
                        <a:rPr lang="es-ES" sz="1800" dirty="0" err="1" smtClean="0">
                          <a:effectLst/>
                        </a:rPr>
                        <a:t>communication</a:t>
                      </a:r>
                      <a:endParaRPr lang="es-ES" dirty="0" smtClean="0">
                        <a:effectLst/>
                      </a:endParaRPr>
                    </a:p>
                    <a:p>
                      <a:pPr rtl="0"/>
                      <a:r>
                        <a:rPr lang="es-ES" sz="1800" dirty="0" err="1" smtClean="0">
                          <a:effectLst/>
                        </a:rPr>
                        <a:t>Intention</a:t>
                      </a:r>
                      <a:r>
                        <a:rPr lang="es-ES" sz="1800" dirty="0" smtClean="0">
                          <a:effectLst/>
                        </a:rPr>
                        <a:t> de </a:t>
                      </a:r>
                      <a:r>
                        <a:rPr lang="es-ES" sz="1800" dirty="0" err="1" smtClean="0">
                          <a:effectLst/>
                        </a:rPr>
                        <a:t>l’auteur</a:t>
                      </a:r>
                      <a:r>
                        <a:rPr lang="es-ES" sz="1800" dirty="0" smtClean="0">
                          <a:effectLst/>
                        </a:rPr>
                        <a:t>/</a:t>
                      </a:r>
                      <a:r>
                        <a:rPr lang="es-ES" sz="1800" dirty="0" err="1" smtClean="0">
                          <a:effectLst/>
                        </a:rPr>
                        <a:t>portée</a:t>
                      </a:r>
                      <a:r>
                        <a:rPr lang="es-ES" sz="1800" dirty="0" smtClean="0">
                          <a:effectLst/>
                        </a:rPr>
                        <a:t> du/des </a:t>
                      </a:r>
                      <a:r>
                        <a:rPr lang="es-ES" sz="1800" dirty="0" err="1" smtClean="0">
                          <a:effectLst/>
                        </a:rPr>
                        <a:t>document</a:t>
                      </a:r>
                      <a:r>
                        <a:rPr lang="es-ES" sz="1800" dirty="0" smtClean="0">
                          <a:effectLst/>
                        </a:rPr>
                        <a:t>(s)</a:t>
                      </a:r>
                      <a:endParaRPr lang="fr-FR" dirty="0"/>
                    </a:p>
                  </a:txBody>
                  <a:tcPr/>
                </a:tc>
                <a:extLst>
                  <a:ext uri="{0D108BD9-81ED-4DB2-BD59-A6C34878D82A}">
                    <a16:rowId xmlns:a16="http://schemas.microsoft.com/office/drawing/2014/main" xmlns="" val="2951949681"/>
                  </a:ext>
                </a:extLst>
              </a:tr>
              <a:tr h="2134972">
                <a:tc>
                  <a:txBody>
                    <a:bodyPr/>
                    <a:lstStyle/>
                    <a:p>
                      <a:pPr rtl="0"/>
                      <a:r>
                        <a:rPr lang="es-ES" sz="1800" b="1" dirty="0" smtClean="0">
                          <a:effectLst/>
                        </a:rPr>
                        <a:t>DOCUMENT 1</a:t>
                      </a:r>
                      <a:r>
                        <a:rPr lang="es-ES" sz="1800" dirty="0" smtClean="0">
                          <a:effectLst/>
                        </a:rPr>
                        <a:t>: “Por ti soy torero”</a:t>
                      </a:r>
                      <a:endParaRPr lang="es-ES" dirty="0" smtClean="0">
                        <a:effectLst/>
                      </a:endParaRPr>
                    </a:p>
                    <a:p>
                      <a:pPr rtl="0"/>
                      <a:r>
                        <a:rPr lang="es-ES" sz="1800" dirty="0" smtClean="0">
                          <a:effectLst/>
                        </a:rPr>
                        <a:t>- </a:t>
                      </a:r>
                      <a:r>
                        <a:rPr lang="es-ES" sz="1800" dirty="0" err="1" smtClean="0">
                          <a:effectLst/>
                        </a:rPr>
                        <a:t>Auteur</a:t>
                      </a:r>
                      <a:r>
                        <a:rPr lang="es-ES" sz="1800" dirty="0" smtClean="0">
                          <a:effectLst/>
                        </a:rPr>
                        <a:t> de </a:t>
                      </a:r>
                      <a:r>
                        <a:rPr lang="es-ES" sz="1800" dirty="0" err="1" smtClean="0">
                          <a:effectLst/>
                        </a:rPr>
                        <a:t>l’article</a:t>
                      </a:r>
                      <a:r>
                        <a:rPr lang="es-ES" sz="1800" dirty="0" smtClean="0">
                          <a:effectLst/>
                        </a:rPr>
                        <a:t>/ Enrique Ponce/torero</a:t>
                      </a:r>
                      <a:endParaRPr lang="es-ES" dirty="0" smtClean="0">
                        <a:effectLst/>
                      </a:endParaRPr>
                    </a:p>
                    <a:p>
                      <a:pPr rtl="0"/>
                      <a:r>
                        <a:rPr lang="es-ES" sz="1800" dirty="0" smtClean="0">
                          <a:effectLst/>
                        </a:rPr>
                        <a:t>- parle à la 1ere </a:t>
                      </a:r>
                      <a:r>
                        <a:rPr lang="es-ES" sz="1800" dirty="0" err="1" smtClean="0">
                          <a:effectLst/>
                        </a:rPr>
                        <a:t>personne</a:t>
                      </a:r>
                      <a:endParaRPr lang="es-ES" dirty="0" smtClean="0">
                        <a:effectLst/>
                      </a:endParaRPr>
                    </a:p>
                    <a:p>
                      <a:pPr rtl="0"/>
                      <a:r>
                        <a:rPr lang="es-ES" sz="1800" dirty="0" smtClean="0">
                          <a:effectLst/>
                        </a:rPr>
                        <a:t>- </a:t>
                      </a:r>
                      <a:r>
                        <a:rPr lang="es-ES" sz="1800" dirty="0" err="1" smtClean="0">
                          <a:effectLst/>
                        </a:rPr>
                        <a:t>S’adresse</a:t>
                      </a:r>
                      <a:r>
                        <a:rPr lang="es-ES" sz="1800" dirty="0" smtClean="0">
                          <a:effectLst/>
                        </a:rPr>
                        <a:t> à son </a:t>
                      </a:r>
                      <a:r>
                        <a:rPr lang="es-ES" sz="1800" dirty="0" err="1" smtClean="0">
                          <a:effectLst/>
                        </a:rPr>
                        <a:t>grand</a:t>
                      </a:r>
                      <a:r>
                        <a:rPr lang="es-ES" sz="1800" dirty="0" smtClean="0">
                          <a:effectLst/>
                        </a:rPr>
                        <a:t> </a:t>
                      </a:r>
                      <a:r>
                        <a:rPr lang="es-ES" sz="1800" dirty="0" err="1" smtClean="0">
                          <a:effectLst/>
                        </a:rPr>
                        <a:t>père</a:t>
                      </a:r>
                      <a:r>
                        <a:rPr lang="es-ES" sz="1800" dirty="0" smtClean="0">
                          <a:effectLst/>
                        </a:rPr>
                        <a:t>: “</a:t>
                      </a:r>
                      <a:r>
                        <a:rPr lang="es-ES" sz="1800" i="1" dirty="0" smtClean="0">
                          <a:effectLst/>
                        </a:rPr>
                        <a:t>Gracias, abuelo</a:t>
                      </a:r>
                      <a:r>
                        <a:rPr lang="es-ES" sz="1800" dirty="0" smtClean="0">
                          <a:effectLst/>
                        </a:rPr>
                        <a:t>”</a:t>
                      </a:r>
                      <a:endParaRPr lang="es-ES" dirty="0" smtClean="0">
                        <a:effectLst/>
                      </a:endParaRPr>
                    </a:p>
                    <a:p>
                      <a:pPr rtl="0"/>
                      <a:r>
                        <a:rPr lang="es-ES" sz="1800" dirty="0" smtClean="0">
                          <a:effectLst/>
                        </a:rPr>
                        <a:t>- le </a:t>
                      </a:r>
                      <a:r>
                        <a:rPr lang="es-ES" sz="1800" dirty="0" err="1" smtClean="0">
                          <a:effectLst/>
                        </a:rPr>
                        <a:t>remercie</a:t>
                      </a:r>
                      <a:r>
                        <a:rPr lang="es-ES" sz="1800" dirty="0" smtClean="0">
                          <a:effectLst/>
                        </a:rPr>
                        <a:t> car </a:t>
                      </a:r>
                      <a:r>
                        <a:rPr lang="es-ES" sz="1800" dirty="0" err="1" smtClean="0">
                          <a:effectLst/>
                        </a:rPr>
                        <a:t>grâce</a:t>
                      </a:r>
                      <a:r>
                        <a:rPr lang="es-ES" sz="1800" dirty="0" smtClean="0">
                          <a:effectLst/>
                        </a:rPr>
                        <a:t> à lui </a:t>
                      </a:r>
                      <a:r>
                        <a:rPr lang="es-ES" sz="1800" dirty="0" err="1" smtClean="0">
                          <a:effectLst/>
                        </a:rPr>
                        <a:t>il</a:t>
                      </a:r>
                      <a:r>
                        <a:rPr lang="es-ES" sz="1800" dirty="0" smtClean="0">
                          <a:effectLst/>
                        </a:rPr>
                        <a:t> </a:t>
                      </a:r>
                      <a:r>
                        <a:rPr lang="es-ES" sz="1800" dirty="0" err="1" smtClean="0">
                          <a:effectLst/>
                        </a:rPr>
                        <a:t>est</a:t>
                      </a:r>
                      <a:r>
                        <a:rPr lang="es-ES" sz="1800" dirty="0" smtClean="0">
                          <a:effectLst/>
                        </a:rPr>
                        <a:t> </a:t>
                      </a:r>
                      <a:r>
                        <a:rPr lang="es-ES" sz="1800" dirty="0" err="1" smtClean="0">
                          <a:effectLst/>
                        </a:rPr>
                        <a:t>devenu</a:t>
                      </a:r>
                      <a:r>
                        <a:rPr lang="es-ES" sz="1800" dirty="0" smtClean="0">
                          <a:effectLst/>
                        </a:rPr>
                        <a:t> torero: “P</a:t>
                      </a:r>
                      <a:r>
                        <a:rPr lang="es-ES" sz="1800" i="1" dirty="0" smtClean="0">
                          <a:effectLst/>
                        </a:rPr>
                        <a:t>or ti soy torero”</a:t>
                      </a:r>
                      <a:endParaRPr lang="fr-FR" dirty="0"/>
                    </a:p>
                  </a:txBody>
                  <a:tcPr/>
                </a:tc>
                <a:tc>
                  <a:txBody>
                    <a:bodyPr/>
                    <a:lstStyle/>
                    <a:p>
                      <a:pPr rtl="0">
                        <a:lnSpc>
                          <a:spcPct val="120000"/>
                        </a:lnSpc>
                      </a:pPr>
                      <a:r>
                        <a:rPr lang="es-ES" sz="1000" i="1" dirty="0" smtClean="0">
                          <a:effectLst/>
                        </a:rPr>
                        <a:t>- </a:t>
                      </a:r>
                      <a:r>
                        <a:rPr lang="es-ES" sz="1000" i="0" dirty="0" err="1">
                          <a:effectLst/>
                        </a:rPr>
                        <a:t>Champ</a:t>
                      </a:r>
                      <a:r>
                        <a:rPr lang="es-ES" sz="1000" i="0" dirty="0">
                          <a:effectLst/>
                        </a:rPr>
                        <a:t> lexical de la </a:t>
                      </a:r>
                      <a:r>
                        <a:rPr lang="es-ES" sz="1000" i="0" dirty="0" err="1">
                          <a:effectLst/>
                        </a:rPr>
                        <a:t>reconnaissance</a:t>
                      </a:r>
                      <a:r>
                        <a:rPr lang="es-ES" sz="1000" i="0" dirty="0">
                          <a:effectLst/>
                        </a:rPr>
                        <a:t>: </a:t>
                      </a:r>
                      <a:r>
                        <a:rPr lang="es-ES" sz="1000" i="1" dirty="0">
                          <a:effectLst/>
                        </a:rPr>
                        <a:t>felicidad, satisfacción, orgulloso, amor al toreo, grandeza y profundidad de tu corazón, sueño...</a:t>
                      </a:r>
                      <a:endParaRPr lang="es-ES" dirty="0">
                        <a:effectLst/>
                      </a:endParaRPr>
                    </a:p>
                    <a:p>
                      <a:pPr rtl="0">
                        <a:lnSpc>
                          <a:spcPct val="120000"/>
                        </a:lnSpc>
                      </a:pPr>
                      <a:r>
                        <a:rPr lang="es-ES" sz="1000" i="1" dirty="0" smtClean="0">
                          <a:effectLst/>
                        </a:rPr>
                        <a:t>- </a:t>
                      </a:r>
                      <a:r>
                        <a:rPr lang="es-ES" sz="1000" i="1" dirty="0">
                          <a:effectLst/>
                        </a:rPr>
                        <a:t>le </a:t>
                      </a:r>
                      <a:r>
                        <a:rPr lang="es-ES" sz="1000" i="1" dirty="0" err="1">
                          <a:effectLst/>
                        </a:rPr>
                        <a:t>grand</a:t>
                      </a:r>
                      <a:r>
                        <a:rPr lang="es-ES" sz="1000" i="1" dirty="0">
                          <a:effectLst/>
                        </a:rPr>
                        <a:t> </a:t>
                      </a:r>
                      <a:r>
                        <a:rPr lang="es-ES" sz="1000" i="1" dirty="0" err="1">
                          <a:effectLst/>
                        </a:rPr>
                        <a:t>père</a:t>
                      </a:r>
                      <a:r>
                        <a:rPr lang="es-ES" sz="1000" i="1" dirty="0">
                          <a:effectLst/>
                        </a:rPr>
                        <a:t> </a:t>
                      </a:r>
                      <a:r>
                        <a:rPr lang="es-ES" sz="1000" i="1" dirty="0" err="1">
                          <a:effectLst/>
                        </a:rPr>
                        <a:t>vu</a:t>
                      </a:r>
                      <a:r>
                        <a:rPr lang="es-ES" sz="1000" i="1" dirty="0">
                          <a:effectLst/>
                        </a:rPr>
                        <a:t> </a:t>
                      </a:r>
                      <a:r>
                        <a:rPr lang="es-ES" sz="1000" i="1" dirty="0" err="1">
                          <a:effectLst/>
                        </a:rPr>
                        <a:t>comme</a:t>
                      </a:r>
                      <a:r>
                        <a:rPr lang="es-ES" sz="1000" i="1" dirty="0">
                          <a:effectLst/>
                        </a:rPr>
                        <a:t> un </a:t>
                      </a:r>
                      <a:r>
                        <a:rPr lang="es-ES" sz="1000" i="1" dirty="0" err="1">
                          <a:effectLst/>
                        </a:rPr>
                        <a:t>modèle</a:t>
                      </a:r>
                      <a:r>
                        <a:rPr lang="es-ES" sz="1000" i="1" dirty="0">
                          <a:effectLst/>
                        </a:rPr>
                        <a:t>: </a:t>
                      </a:r>
                      <a:endParaRPr lang="es-ES" dirty="0">
                        <a:effectLst/>
                      </a:endParaRPr>
                    </a:p>
                    <a:p>
                      <a:pPr rtl="0">
                        <a:lnSpc>
                          <a:spcPct val="120000"/>
                        </a:lnSpc>
                      </a:pPr>
                      <a:r>
                        <a:rPr lang="es-ES" dirty="0">
                          <a:effectLst/>
                        </a:rPr>
                        <a:t>“</a:t>
                      </a:r>
                      <a:r>
                        <a:rPr lang="es-ES" sz="1000" i="1" dirty="0">
                          <a:effectLst/>
                        </a:rPr>
                        <a:t>El espejo dónde mirarme, la fuente donde bebí y </a:t>
                      </a:r>
                      <a:r>
                        <a:rPr lang="es-ES" sz="1000" i="1" dirty="0" err="1">
                          <a:effectLst/>
                        </a:rPr>
                        <a:t>aprendi</a:t>
                      </a:r>
                      <a:r>
                        <a:rPr lang="es-ES" sz="1000" i="1" dirty="0">
                          <a:effectLst/>
                        </a:rPr>
                        <a:t> todo lo que sé”</a:t>
                      </a:r>
                      <a:endParaRPr lang="es-ES" dirty="0">
                        <a:effectLst/>
                      </a:endParaRPr>
                    </a:p>
                    <a:p>
                      <a:pPr rtl="0">
                        <a:lnSpc>
                          <a:spcPct val="120000"/>
                        </a:lnSpc>
                      </a:pPr>
                      <a:r>
                        <a:rPr lang="es-ES" sz="1000" dirty="0" smtClean="0">
                          <a:effectLst/>
                        </a:rPr>
                        <a:t>- </a:t>
                      </a:r>
                      <a:r>
                        <a:rPr lang="es-ES" sz="1000" dirty="0" err="1">
                          <a:effectLst/>
                        </a:rPr>
                        <a:t>Dans</a:t>
                      </a:r>
                      <a:r>
                        <a:rPr lang="es-ES" sz="1000" dirty="0">
                          <a:effectLst/>
                        </a:rPr>
                        <a:t> son </a:t>
                      </a:r>
                      <a:r>
                        <a:rPr lang="es-ES" sz="1000" dirty="0" err="1">
                          <a:effectLst/>
                        </a:rPr>
                        <a:t>discours</a:t>
                      </a:r>
                      <a:r>
                        <a:rPr lang="es-ES" sz="1000" dirty="0">
                          <a:effectLst/>
                        </a:rPr>
                        <a:t>,</a:t>
                      </a:r>
                      <a:r>
                        <a:rPr lang="es-ES" sz="1000" b="1" u="sng" dirty="0">
                          <a:effectLst/>
                        </a:rPr>
                        <a:t> </a:t>
                      </a:r>
                      <a:r>
                        <a:rPr lang="es-ES" sz="1000" b="1" u="sng" dirty="0" err="1">
                          <a:effectLst/>
                        </a:rPr>
                        <a:t>il</a:t>
                      </a:r>
                      <a:r>
                        <a:rPr lang="es-ES" sz="1000" b="1" u="sng" dirty="0">
                          <a:effectLst/>
                        </a:rPr>
                        <a:t> insiste</a:t>
                      </a:r>
                      <a:r>
                        <a:rPr lang="es-ES" sz="1000" dirty="0">
                          <a:effectLst/>
                        </a:rPr>
                        <a:t> </a:t>
                      </a:r>
                      <a:r>
                        <a:rPr lang="es-ES" sz="1000" dirty="0" err="1">
                          <a:effectLst/>
                        </a:rPr>
                        <a:t>pour</a:t>
                      </a:r>
                      <a:r>
                        <a:rPr lang="es-ES" sz="1000" dirty="0">
                          <a:effectLst/>
                        </a:rPr>
                        <a:t> </a:t>
                      </a:r>
                      <a:r>
                        <a:rPr lang="es-ES" sz="1000" dirty="0" err="1">
                          <a:effectLst/>
                        </a:rPr>
                        <a:t>montrer</a:t>
                      </a:r>
                      <a:r>
                        <a:rPr lang="es-ES" sz="1000" dirty="0">
                          <a:effectLst/>
                        </a:rPr>
                        <a:t> </a:t>
                      </a:r>
                      <a:r>
                        <a:rPr lang="es-ES" sz="1000" dirty="0" err="1">
                          <a:effectLst/>
                        </a:rPr>
                        <a:t>sa</a:t>
                      </a:r>
                      <a:r>
                        <a:rPr lang="es-ES" sz="1000" dirty="0">
                          <a:effectLst/>
                        </a:rPr>
                        <a:t> </a:t>
                      </a:r>
                      <a:r>
                        <a:rPr lang="es-ES" sz="1000" dirty="0" err="1">
                          <a:effectLst/>
                        </a:rPr>
                        <a:t>reconnaissance</a:t>
                      </a:r>
                      <a:r>
                        <a:rPr lang="es-ES" sz="1000" dirty="0">
                          <a:effectLst/>
                        </a:rPr>
                        <a:t> </a:t>
                      </a:r>
                      <a:r>
                        <a:rPr lang="es-ES" sz="1000" dirty="0" err="1">
                          <a:effectLst/>
                        </a:rPr>
                        <a:t>envers</a:t>
                      </a:r>
                      <a:r>
                        <a:rPr lang="es-ES" sz="1000" dirty="0">
                          <a:effectLst/>
                        </a:rPr>
                        <a:t> son </a:t>
                      </a:r>
                      <a:r>
                        <a:rPr lang="es-ES" sz="1000" dirty="0" err="1">
                          <a:effectLst/>
                        </a:rPr>
                        <a:t>grand</a:t>
                      </a:r>
                      <a:r>
                        <a:rPr lang="es-ES" sz="1000" dirty="0">
                          <a:effectLst/>
                        </a:rPr>
                        <a:t> </a:t>
                      </a:r>
                      <a:r>
                        <a:rPr lang="es-ES" sz="1000" dirty="0" err="1">
                          <a:effectLst/>
                        </a:rPr>
                        <a:t>père</a:t>
                      </a:r>
                      <a:r>
                        <a:rPr lang="es-ES" sz="1000" dirty="0">
                          <a:effectLst/>
                        </a:rPr>
                        <a:t>: </a:t>
                      </a:r>
                      <a:r>
                        <a:rPr lang="es-ES" sz="1000" b="0" i="0" dirty="0">
                          <a:effectLst/>
                        </a:rPr>
                        <a:t>“Gracias, gracias a ti, Gracias abuelo”.</a:t>
                      </a:r>
                      <a:endParaRPr lang="es-ES" dirty="0">
                        <a:effectLst/>
                      </a:endParaRPr>
                    </a:p>
                    <a:p>
                      <a:pPr rtl="0">
                        <a:lnSpc>
                          <a:spcPct val="120000"/>
                        </a:lnSpc>
                      </a:pPr>
                      <a:r>
                        <a:rPr lang="es-ES" sz="1000" b="1" i="0" u="sng" dirty="0" smtClean="0">
                          <a:effectLst/>
                        </a:rPr>
                        <a:t>- </a:t>
                      </a:r>
                      <a:r>
                        <a:rPr lang="es-ES" sz="1000" b="1" i="0" u="sng" dirty="0" err="1">
                          <a:effectLst/>
                        </a:rPr>
                        <a:t>Il</a:t>
                      </a:r>
                      <a:r>
                        <a:rPr lang="es-ES" sz="1000" b="1" i="0" u="sng" dirty="0">
                          <a:effectLst/>
                        </a:rPr>
                        <a:t> insiste </a:t>
                      </a:r>
                      <a:r>
                        <a:rPr lang="es-ES" sz="1000" i="0" dirty="0">
                          <a:effectLst/>
                        </a:rPr>
                        <a:t>sur une </a:t>
                      </a:r>
                      <a:r>
                        <a:rPr lang="es-ES" sz="1000" i="0" dirty="0" err="1">
                          <a:effectLst/>
                        </a:rPr>
                        <a:t>vocation</a:t>
                      </a:r>
                      <a:r>
                        <a:rPr lang="es-ES" sz="1000" i="0" dirty="0">
                          <a:effectLst/>
                        </a:rPr>
                        <a:t> </a:t>
                      </a:r>
                      <a:r>
                        <a:rPr lang="es-ES" sz="1000" i="0" dirty="0" err="1">
                          <a:effectLst/>
                        </a:rPr>
                        <a:t>commune</a:t>
                      </a:r>
                      <a:r>
                        <a:rPr lang="es-ES" sz="1000" i="0" dirty="0">
                          <a:effectLst/>
                        </a:rPr>
                        <a:t> </a:t>
                      </a:r>
                      <a:r>
                        <a:rPr lang="es-ES" sz="1000" i="0" dirty="0" err="1">
                          <a:effectLst/>
                        </a:rPr>
                        <a:t>transmise</a:t>
                      </a:r>
                      <a:r>
                        <a:rPr lang="es-ES" sz="1000" i="0" dirty="0">
                          <a:effectLst/>
                        </a:rPr>
                        <a:t> par le </a:t>
                      </a:r>
                      <a:r>
                        <a:rPr lang="es-ES" sz="1000" i="0" dirty="0" err="1">
                          <a:effectLst/>
                        </a:rPr>
                        <a:t>grand</a:t>
                      </a:r>
                      <a:r>
                        <a:rPr lang="es-ES" sz="1000" i="0" dirty="0">
                          <a:effectLst/>
                        </a:rPr>
                        <a:t> </a:t>
                      </a:r>
                      <a:r>
                        <a:rPr lang="es-ES" sz="1000" i="0" dirty="0" err="1">
                          <a:effectLst/>
                        </a:rPr>
                        <a:t>père</a:t>
                      </a:r>
                      <a:r>
                        <a:rPr lang="es-ES" sz="1000" i="0" dirty="0">
                          <a:effectLst/>
                        </a:rPr>
                        <a:t> et </a:t>
                      </a:r>
                      <a:r>
                        <a:rPr lang="es-ES" sz="1000" i="0" dirty="0" err="1">
                          <a:effectLst/>
                        </a:rPr>
                        <a:t>réalisée</a:t>
                      </a:r>
                      <a:r>
                        <a:rPr lang="es-ES" sz="1000" i="0" dirty="0">
                          <a:effectLst/>
                        </a:rPr>
                        <a:t> par le </a:t>
                      </a:r>
                      <a:r>
                        <a:rPr lang="es-ES" sz="1000" i="0" dirty="0" err="1">
                          <a:effectLst/>
                        </a:rPr>
                        <a:t>petit</a:t>
                      </a:r>
                      <a:r>
                        <a:rPr lang="es-ES" sz="1000" i="0" dirty="0">
                          <a:effectLst/>
                        </a:rPr>
                        <a:t> </a:t>
                      </a:r>
                      <a:r>
                        <a:rPr lang="es-ES" sz="1000" i="0" dirty="0" err="1">
                          <a:effectLst/>
                        </a:rPr>
                        <a:t>fils</a:t>
                      </a:r>
                      <a:r>
                        <a:rPr lang="es-ES" sz="1000" i="0" dirty="0">
                          <a:effectLst/>
                        </a:rPr>
                        <a:t>: </a:t>
                      </a:r>
                      <a:endParaRPr lang="es-ES" i="0" dirty="0">
                        <a:effectLst/>
                      </a:endParaRPr>
                    </a:p>
                    <a:p>
                      <a:pPr rtl="0">
                        <a:lnSpc>
                          <a:spcPct val="120000"/>
                        </a:lnSpc>
                      </a:pPr>
                      <a:r>
                        <a:rPr lang="es-ES" dirty="0">
                          <a:effectLst/>
                        </a:rPr>
                        <a:t>“</a:t>
                      </a:r>
                      <a:r>
                        <a:rPr lang="es-ES" sz="1000" i="1" dirty="0">
                          <a:effectLst/>
                        </a:rPr>
                        <a:t>Nieto de un sueño, de tu sueño, de nuestro sueño”, “ soy obra tuya, obra de tu sentir</a:t>
                      </a:r>
                      <a:r>
                        <a:rPr lang="es-ES" sz="1000" i="1" dirty="0" smtClean="0">
                          <a:effectLst/>
                        </a:rPr>
                        <a:t>”</a:t>
                      </a:r>
                      <a:endParaRPr lang="es-ES" dirty="0">
                        <a:effectLst/>
                      </a:endParaRPr>
                    </a:p>
                  </a:txBody>
                  <a:tcPr marL="38100" marR="38100" marT="38100" marB="38100"/>
                </a:tc>
                <a:tc>
                  <a:txBody>
                    <a:bodyPr/>
                    <a:lstStyle/>
                    <a:p>
                      <a:pPr rtl="0"/>
                      <a:r>
                        <a:rPr lang="es-ES" sz="1800" dirty="0" smtClean="0">
                          <a:effectLst/>
                        </a:rPr>
                        <a:t>- </a:t>
                      </a:r>
                      <a:r>
                        <a:rPr lang="es-ES" sz="1800" kern="1200" dirty="0" err="1" smtClean="0">
                          <a:solidFill>
                            <a:schemeClr val="dk1"/>
                          </a:solidFill>
                          <a:effectLst/>
                          <a:latin typeface="+mn-lt"/>
                          <a:ea typeface="+mn-ea"/>
                          <a:cs typeface="+mn-cs"/>
                        </a:rPr>
                        <a:t>L’auteur</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r</a:t>
                      </a:r>
                      <a:r>
                        <a:rPr lang="es-ES" sz="1800" b="0" i="0" u="none" strike="noStrike" kern="1200" dirty="0" err="1" smtClean="0">
                          <a:solidFill>
                            <a:schemeClr val="dk1"/>
                          </a:solidFill>
                          <a:effectLst/>
                          <a:latin typeface="+mn-lt"/>
                          <a:ea typeface="+mn-ea"/>
                          <a:cs typeface="+mn-cs"/>
                        </a:rPr>
                        <a:t>end</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hommage</a:t>
                      </a:r>
                      <a:r>
                        <a:rPr lang="es-ES" sz="1800" b="0" i="0" u="none" strike="noStrike" kern="1200" dirty="0" smtClean="0">
                          <a:solidFill>
                            <a:schemeClr val="dk1"/>
                          </a:solidFill>
                          <a:effectLst/>
                          <a:latin typeface="+mn-lt"/>
                          <a:ea typeface="+mn-ea"/>
                          <a:cs typeface="+mn-cs"/>
                        </a:rPr>
                        <a:t> à son </a:t>
                      </a:r>
                      <a:r>
                        <a:rPr lang="es-ES" sz="1800" b="0" i="0" u="none" strike="noStrike" kern="1200" dirty="0" err="1" smtClean="0">
                          <a:solidFill>
                            <a:schemeClr val="dk1"/>
                          </a:solidFill>
                          <a:effectLst/>
                          <a:latin typeface="+mn-lt"/>
                          <a:ea typeface="+mn-ea"/>
                          <a:cs typeface="+mn-cs"/>
                        </a:rPr>
                        <a:t>grand</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père</a:t>
                      </a:r>
                      <a:r>
                        <a:rPr lang="es-ES" sz="1800" b="0" i="0" u="none" strike="noStrike" kern="1200" dirty="0" smtClean="0">
                          <a:solidFill>
                            <a:schemeClr val="dk1"/>
                          </a:solidFill>
                          <a:effectLst/>
                          <a:latin typeface="+mn-lt"/>
                          <a:ea typeface="+mn-ea"/>
                          <a:cs typeface="+mn-cs"/>
                        </a:rPr>
                        <a:t>.</a:t>
                      </a:r>
                      <a:endParaRPr lang="es-ES" dirty="0" smtClean="0">
                        <a:effectLst/>
                      </a:endParaRPr>
                    </a:p>
                    <a:p>
                      <a:pPr rtl="0"/>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Il</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évoque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l’importance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d’un</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modèle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dans</a:t>
                      </a:r>
                      <a:r>
                        <a:rPr lang="es-ES" sz="1800" b="0" i="0" u="none" strike="noStrike" kern="1200" dirty="0" smtClean="0">
                          <a:solidFill>
                            <a:schemeClr val="dk1"/>
                          </a:solidFill>
                          <a:effectLst/>
                          <a:latin typeface="+mn-lt"/>
                          <a:ea typeface="+mn-ea"/>
                          <a:cs typeface="+mn-cs"/>
                        </a:rPr>
                        <a:t> la </a:t>
                      </a:r>
                      <a:r>
                        <a:rPr lang="es-ES" sz="1800" b="0" i="0" u="none" strike="noStrike" kern="1200" dirty="0" err="1" smtClean="0">
                          <a:solidFill>
                            <a:schemeClr val="dk1"/>
                          </a:solidFill>
                          <a:effectLst/>
                          <a:latin typeface="+mn-lt"/>
                          <a:ea typeface="+mn-ea"/>
                          <a:cs typeface="+mn-cs"/>
                        </a:rPr>
                        <a:t>construction</a:t>
                      </a:r>
                      <a:r>
                        <a:rPr lang="es-ES" sz="1800" b="0" i="0" u="none" strike="noStrike" kern="1200" dirty="0" smtClean="0">
                          <a:solidFill>
                            <a:schemeClr val="dk1"/>
                          </a:solidFill>
                          <a:effectLst/>
                          <a:latin typeface="+mn-lt"/>
                          <a:ea typeface="+mn-ea"/>
                          <a:cs typeface="+mn-cs"/>
                        </a:rPr>
                        <a:t> de la </a:t>
                      </a:r>
                      <a:r>
                        <a:rPr lang="es-ES" sz="1800" b="0" i="0" u="none" strike="noStrike" kern="1200" dirty="0" err="1" smtClean="0">
                          <a:solidFill>
                            <a:schemeClr val="dk1"/>
                          </a:solidFill>
                          <a:effectLst/>
                          <a:latin typeface="+mn-lt"/>
                          <a:ea typeface="+mn-ea"/>
                          <a:cs typeface="+mn-cs"/>
                        </a:rPr>
                        <a:t>personnalité</a:t>
                      </a:r>
                      <a:r>
                        <a:rPr lang="es-ES" sz="1800" b="0" i="0" u="none" strike="noStrike" kern="1200" dirty="0" smtClean="0">
                          <a:solidFill>
                            <a:schemeClr val="dk1"/>
                          </a:solidFill>
                          <a:effectLst/>
                          <a:latin typeface="+mn-lt"/>
                          <a:ea typeface="+mn-ea"/>
                          <a:cs typeface="+mn-cs"/>
                        </a:rPr>
                        <a:t> de </a:t>
                      </a:r>
                      <a:r>
                        <a:rPr lang="es-ES" sz="1800" b="0" i="0" u="none" strike="noStrike" kern="1200" dirty="0" err="1" smtClean="0">
                          <a:solidFill>
                            <a:schemeClr val="dk1"/>
                          </a:solidFill>
                          <a:effectLst/>
                          <a:latin typeface="+mn-lt"/>
                          <a:ea typeface="+mn-ea"/>
                          <a:cs typeface="+mn-cs"/>
                        </a:rPr>
                        <a:t>chaque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être</a:t>
                      </a:r>
                      <a:r>
                        <a:rPr lang="es-ES" sz="1800" b="0" i="0" u="none" strike="noStrike" kern="1200" dirty="0" smtClean="0">
                          <a:solidFill>
                            <a:schemeClr val="dk1"/>
                          </a:solidFill>
                          <a:effectLst/>
                          <a:latin typeface="+mn-lt"/>
                          <a:ea typeface="+mn-ea"/>
                          <a:cs typeface="+mn-cs"/>
                        </a:rPr>
                        <a:t>. </a:t>
                      </a:r>
                      <a:r>
                        <a:rPr lang="es-ES" u="none" strike="noStrike" dirty="0" smtClean="0">
                          <a:effectLst/>
                        </a:rPr>
                        <a:t/>
                      </a:r>
                      <a:br>
                        <a:rPr lang="es-ES" u="none" strike="noStrike" dirty="0" smtClean="0">
                          <a:effectLst/>
                        </a:rPr>
                      </a:br>
                      <a:r>
                        <a:rPr lang="es-ES" sz="1800" u="none" strike="noStrike" dirty="0" smtClean="0">
                          <a:effectLst/>
                        </a:rPr>
                        <a:t>- </a:t>
                      </a:r>
                      <a:r>
                        <a:rPr lang="es-ES" sz="1800" u="none" strike="noStrike" dirty="0" err="1" smtClean="0">
                          <a:effectLst/>
                        </a:rPr>
                        <a:t>Importance</a:t>
                      </a:r>
                      <a:r>
                        <a:rPr lang="es-ES" sz="1800" u="none" strike="noStrike" dirty="0" smtClean="0">
                          <a:effectLst/>
                        </a:rPr>
                        <a:t> de la </a:t>
                      </a:r>
                      <a:r>
                        <a:rPr lang="es-ES" sz="1800" u="none" strike="noStrike" dirty="0" err="1" smtClean="0">
                          <a:effectLst/>
                        </a:rPr>
                        <a:t>transmition</a:t>
                      </a:r>
                      <a:r>
                        <a:rPr lang="es-ES" sz="1800" u="none" strike="noStrike" dirty="0" smtClean="0">
                          <a:effectLst/>
                        </a:rPr>
                        <a:t> de </a:t>
                      </a:r>
                      <a:r>
                        <a:rPr lang="es-ES" sz="1800" u="none" strike="noStrike" dirty="0" err="1" smtClean="0">
                          <a:effectLst/>
                        </a:rPr>
                        <a:t>génération</a:t>
                      </a:r>
                      <a:r>
                        <a:rPr lang="es-ES" sz="1800" u="none" strike="noStrike" dirty="0" smtClean="0">
                          <a:effectLst/>
                        </a:rPr>
                        <a:t> en </a:t>
                      </a:r>
                      <a:r>
                        <a:rPr lang="es-ES" sz="1800" u="none" strike="noStrike" dirty="0" err="1" smtClean="0">
                          <a:effectLst/>
                        </a:rPr>
                        <a:t>génération</a:t>
                      </a:r>
                      <a:endParaRPr lang="es-ES" u="none" strike="noStrike" dirty="0" smtClean="0">
                        <a:effectLst/>
                      </a:endParaRPr>
                    </a:p>
                  </a:txBody>
                  <a:tcPr/>
                </a:tc>
                <a:extLst>
                  <a:ext uri="{0D108BD9-81ED-4DB2-BD59-A6C34878D82A}">
                    <a16:rowId xmlns:a16="http://schemas.microsoft.com/office/drawing/2014/main" xmlns="" val="2930793161"/>
                  </a:ext>
                </a:extLst>
              </a:tr>
              <a:tr h="4045627">
                <a:tc>
                  <a:txBody>
                    <a:bodyPr/>
                    <a:lstStyle/>
                    <a:p>
                      <a:pPr rtl="0"/>
                      <a:r>
                        <a:rPr lang="es-ES" sz="1800" b="1" dirty="0" smtClean="0">
                          <a:effectLst/>
                        </a:rPr>
                        <a:t>DOCUMENT 2:</a:t>
                      </a:r>
                      <a:r>
                        <a:rPr lang="es-ES" sz="1800" u="none" strike="noStrike" dirty="0" smtClean="0">
                          <a:effectLst/>
                        </a:rPr>
                        <a:t> “La casa en que nací”</a:t>
                      </a:r>
                      <a:endParaRPr lang="es-ES" dirty="0" smtClean="0">
                        <a:effectLst/>
                      </a:endParaRPr>
                    </a:p>
                    <a:p>
                      <a:pPr rtl="0"/>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Auteure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voix</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narrative</a:t>
                      </a:r>
                      <a:r>
                        <a:rPr lang="es-ES" sz="1800" b="0" i="0" u="none" strike="noStrike" kern="1200" dirty="0" smtClean="0">
                          <a:solidFill>
                            <a:schemeClr val="dk1"/>
                          </a:solidFill>
                          <a:effectLst/>
                          <a:latin typeface="+mn-lt"/>
                          <a:ea typeface="+mn-ea"/>
                          <a:cs typeface="+mn-cs"/>
                        </a:rPr>
                        <a:t>/</a:t>
                      </a:r>
                      <a:endParaRPr lang="es-ES" b="0" i="0" u="none" strike="noStrike" dirty="0" smtClean="0">
                        <a:effectLst/>
                      </a:endParaRPr>
                    </a:p>
                    <a:p>
                      <a:pPr rtl="0"/>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Récit</a:t>
                      </a:r>
                      <a:r>
                        <a:rPr lang="es-ES" sz="1800" b="0" i="0" u="none" strike="noStrike" kern="1200" dirty="0" smtClean="0">
                          <a:solidFill>
                            <a:schemeClr val="dk1"/>
                          </a:solidFill>
                          <a:effectLst/>
                          <a:latin typeface="+mn-lt"/>
                          <a:ea typeface="+mn-ea"/>
                          <a:cs typeface="+mn-cs"/>
                        </a:rPr>
                        <a:t> à la </a:t>
                      </a:r>
                      <a:r>
                        <a:rPr lang="es-ES" sz="1800" b="0" i="0" u="none" strike="noStrike" kern="1200" dirty="0" err="1" smtClean="0">
                          <a:solidFill>
                            <a:schemeClr val="dk1"/>
                          </a:solidFill>
                          <a:effectLst/>
                          <a:latin typeface="+mn-lt"/>
                          <a:ea typeface="+mn-ea"/>
                          <a:cs typeface="+mn-cs"/>
                        </a:rPr>
                        <a:t>premiere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personne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au</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féminin</a:t>
                      </a:r>
                      <a:r>
                        <a:rPr lang="es-ES" sz="1800" b="0" i="0" u="none" strike="noStrike" kern="1200" dirty="0" smtClean="0">
                          <a:solidFill>
                            <a:schemeClr val="dk1"/>
                          </a:solidFill>
                          <a:effectLst/>
                          <a:latin typeface="+mn-lt"/>
                          <a:ea typeface="+mn-ea"/>
                          <a:cs typeface="+mn-cs"/>
                        </a:rPr>
                        <a:t>: “Tendid</a:t>
                      </a:r>
                      <a:r>
                        <a:rPr lang="es-ES" sz="1800" b="1" i="0" u="sng" strike="noStrike" kern="1200" dirty="0" smtClean="0">
                          <a:solidFill>
                            <a:schemeClr val="dk1"/>
                          </a:solidFill>
                          <a:effectLst/>
                          <a:latin typeface="+mn-lt"/>
                          <a:ea typeface="+mn-ea"/>
                          <a:cs typeface="+mn-cs"/>
                        </a:rPr>
                        <a:t>a</a:t>
                      </a:r>
                      <a:r>
                        <a:rPr lang="es-ES" sz="1800" b="0" i="0" u="sng" strike="noStrike" kern="1200" dirty="0" smtClean="0">
                          <a:solidFill>
                            <a:schemeClr val="dk1"/>
                          </a:solidFill>
                          <a:effectLst/>
                          <a:latin typeface="+mn-lt"/>
                          <a:ea typeface="+mn-ea"/>
                          <a:cs typeface="+mn-cs"/>
                        </a:rPr>
                        <a:t> </a:t>
                      </a:r>
                      <a:r>
                        <a:rPr lang="es-ES" sz="1800" b="0" i="0" u="none" strike="noStrike" kern="1200" dirty="0" smtClean="0">
                          <a:solidFill>
                            <a:schemeClr val="dk1"/>
                          </a:solidFill>
                          <a:effectLst/>
                          <a:latin typeface="+mn-lt"/>
                          <a:ea typeface="+mn-ea"/>
                          <a:cs typeface="+mn-cs"/>
                        </a:rPr>
                        <a:t>en el suelo”</a:t>
                      </a:r>
                      <a:endParaRPr lang="es-ES" b="0" i="0" u="none" strike="noStrike" dirty="0" smtClean="0">
                        <a:effectLst/>
                      </a:endParaRPr>
                    </a:p>
                    <a:p>
                      <a:pPr rtl="0"/>
                      <a:r>
                        <a:rPr lang="es-ES" sz="1800" b="0" i="0" u="none" strike="noStrike" kern="1200" dirty="0" smtClean="0">
                          <a:solidFill>
                            <a:schemeClr val="dk1"/>
                          </a:solidFill>
                          <a:effectLst/>
                          <a:latin typeface="+mn-lt"/>
                          <a:ea typeface="+mn-ea"/>
                          <a:cs typeface="+mn-cs"/>
                        </a:rPr>
                        <a:t>- Au </a:t>
                      </a:r>
                      <a:r>
                        <a:rPr lang="es-ES" sz="1800" b="0" i="0" u="none" strike="noStrike" kern="1200" dirty="0" err="1" smtClean="0">
                          <a:solidFill>
                            <a:schemeClr val="dk1"/>
                          </a:solidFill>
                          <a:effectLst/>
                          <a:latin typeface="+mn-lt"/>
                          <a:ea typeface="+mn-ea"/>
                          <a:cs typeface="+mn-cs"/>
                        </a:rPr>
                        <a:t>moment</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où</a:t>
                      </a:r>
                      <a:r>
                        <a:rPr lang="es-ES" sz="1800" b="0" i="0" u="none" strike="noStrike" kern="1200" dirty="0" smtClean="0">
                          <a:solidFill>
                            <a:schemeClr val="dk1"/>
                          </a:solidFill>
                          <a:effectLst/>
                          <a:latin typeface="+mn-lt"/>
                          <a:ea typeface="+mn-ea"/>
                          <a:cs typeface="+mn-cs"/>
                        </a:rPr>
                        <a:t> elle </a:t>
                      </a:r>
                      <a:r>
                        <a:rPr lang="es-ES" sz="1800" b="0" i="0" u="none" strike="noStrike" kern="1200" dirty="0" err="1" smtClean="0">
                          <a:solidFill>
                            <a:schemeClr val="dk1"/>
                          </a:solidFill>
                          <a:effectLst/>
                          <a:latin typeface="+mn-lt"/>
                          <a:ea typeface="+mn-ea"/>
                          <a:cs typeface="+mn-cs"/>
                        </a:rPr>
                        <a:t>écrit</a:t>
                      </a:r>
                      <a:r>
                        <a:rPr lang="es-ES" sz="1800" b="0" i="0" u="none" strike="noStrike" kern="1200" dirty="0" smtClean="0">
                          <a:solidFill>
                            <a:schemeClr val="dk1"/>
                          </a:solidFill>
                          <a:effectLst/>
                          <a:latin typeface="+mn-lt"/>
                          <a:ea typeface="+mn-ea"/>
                          <a:cs typeface="+mn-cs"/>
                        </a:rPr>
                        <a:t>: elle </a:t>
                      </a:r>
                      <a:r>
                        <a:rPr lang="es-ES" sz="1800" b="0" i="0" u="none" strike="noStrike" kern="1200" dirty="0" err="1" smtClean="0">
                          <a:solidFill>
                            <a:schemeClr val="dk1"/>
                          </a:solidFill>
                          <a:effectLst/>
                          <a:latin typeface="+mn-lt"/>
                          <a:ea typeface="+mn-ea"/>
                          <a:cs typeface="+mn-cs"/>
                        </a:rPr>
                        <a:t>évoque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ses</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souvenirs</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d’enfance</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liés</a:t>
                      </a:r>
                      <a:r>
                        <a:rPr lang="es-ES" sz="1800" b="0" i="0" u="none" strike="noStrike" kern="1200" dirty="0" smtClean="0">
                          <a:solidFill>
                            <a:schemeClr val="dk1"/>
                          </a:solidFill>
                          <a:effectLst/>
                          <a:latin typeface="+mn-lt"/>
                          <a:ea typeface="+mn-ea"/>
                          <a:cs typeface="+mn-cs"/>
                        </a:rPr>
                        <a:t> à la </a:t>
                      </a:r>
                      <a:r>
                        <a:rPr lang="es-ES" sz="1800" b="0" i="0" u="none" strike="noStrike" kern="1200" dirty="0" err="1" smtClean="0">
                          <a:solidFill>
                            <a:schemeClr val="dk1"/>
                          </a:solidFill>
                          <a:effectLst/>
                          <a:latin typeface="+mn-lt"/>
                          <a:ea typeface="+mn-ea"/>
                          <a:cs typeface="+mn-cs"/>
                        </a:rPr>
                        <a:t>maison</a:t>
                      </a:r>
                      <a:r>
                        <a:rPr lang="es-ES" sz="1800" b="0" i="0" u="none" strike="noStrike" kern="1200" dirty="0" smtClean="0">
                          <a:solidFill>
                            <a:schemeClr val="dk1"/>
                          </a:solidFill>
                          <a:effectLst/>
                          <a:latin typeface="+mn-lt"/>
                          <a:ea typeface="+mn-ea"/>
                          <a:cs typeface="+mn-cs"/>
                        </a:rPr>
                        <a:t> de son </a:t>
                      </a:r>
                      <a:r>
                        <a:rPr lang="es-ES" sz="1800" b="0" i="0" u="none" strike="noStrike" kern="1200" dirty="0" err="1" smtClean="0">
                          <a:solidFill>
                            <a:schemeClr val="dk1"/>
                          </a:solidFill>
                          <a:effectLst/>
                          <a:latin typeface="+mn-lt"/>
                          <a:ea typeface="+mn-ea"/>
                          <a:cs typeface="+mn-cs"/>
                        </a:rPr>
                        <a:t>enfance</a:t>
                      </a:r>
                      <a:r>
                        <a:rPr lang="es-ES" sz="1800" b="0" i="0" u="none" strike="noStrike" kern="1200" dirty="0" smtClean="0">
                          <a:solidFill>
                            <a:schemeClr val="dk1"/>
                          </a:solidFill>
                          <a:effectLst/>
                          <a:latin typeface="+mn-lt"/>
                          <a:ea typeface="+mn-ea"/>
                          <a:cs typeface="+mn-cs"/>
                        </a:rPr>
                        <a:t>.</a:t>
                      </a:r>
                      <a:endParaRPr lang="es-ES" b="0" i="0" u="none" strike="noStrike" dirty="0" smtClean="0">
                        <a:effectLst/>
                      </a:endParaRPr>
                    </a:p>
                    <a:p>
                      <a:pPr rtl="0"/>
                      <a:r>
                        <a:rPr lang="es-ES" sz="1800" b="0" i="0" u="none" strike="noStrike" kern="1200" dirty="0" smtClean="0">
                          <a:solidFill>
                            <a:schemeClr val="dk1"/>
                          </a:solidFill>
                          <a:effectLst/>
                          <a:latin typeface="+mn-lt"/>
                          <a:ea typeface="+mn-ea"/>
                          <a:cs typeface="+mn-cs"/>
                        </a:rPr>
                        <a:t>- Elle </a:t>
                      </a:r>
                      <a:r>
                        <a:rPr lang="es-ES" sz="1800" b="0" i="0" u="none" strike="noStrike" kern="1200" dirty="0" err="1" smtClean="0">
                          <a:solidFill>
                            <a:schemeClr val="dk1"/>
                          </a:solidFill>
                          <a:effectLst/>
                          <a:latin typeface="+mn-lt"/>
                          <a:ea typeface="+mn-ea"/>
                          <a:cs typeface="+mn-cs"/>
                        </a:rPr>
                        <a:t>évoque</a:t>
                      </a:r>
                      <a:r>
                        <a:rPr lang="es-ES" sz="1800" b="0" i="0" u="none" strike="noStrike" kern="1200" dirty="0" smtClean="0">
                          <a:solidFill>
                            <a:schemeClr val="dk1"/>
                          </a:solidFill>
                          <a:effectLst/>
                          <a:latin typeface="+mn-lt"/>
                          <a:ea typeface="+mn-ea"/>
                          <a:cs typeface="+mn-cs"/>
                        </a:rPr>
                        <a:t> l’ </a:t>
                      </a:r>
                      <a:r>
                        <a:rPr lang="es-ES" sz="1800" b="0" i="0" u="none" strike="noStrike" kern="1200" dirty="0" err="1" smtClean="0">
                          <a:solidFill>
                            <a:schemeClr val="dk1"/>
                          </a:solidFill>
                          <a:effectLst/>
                          <a:latin typeface="+mn-lt"/>
                          <a:ea typeface="+mn-ea"/>
                          <a:cs typeface="+mn-cs"/>
                        </a:rPr>
                        <a:t>importance</a:t>
                      </a:r>
                      <a:r>
                        <a:rPr lang="es-ES" sz="1800" b="0" i="0" u="none" strike="noStrike" kern="1200" dirty="0" smtClean="0">
                          <a:solidFill>
                            <a:schemeClr val="dk1"/>
                          </a:solidFill>
                          <a:effectLst/>
                          <a:latin typeface="+mn-lt"/>
                          <a:ea typeface="+mn-ea"/>
                          <a:cs typeface="+mn-cs"/>
                        </a:rPr>
                        <a:t> de la </a:t>
                      </a:r>
                      <a:r>
                        <a:rPr lang="es-ES" sz="1800" b="0" i="0" u="none" strike="noStrike" kern="1200" dirty="0" err="1" smtClean="0">
                          <a:solidFill>
                            <a:schemeClr val="dk1"/>
                          </a:solidFill>
                          <a:effectLst/>
                          <a:latin typeface="+mn-lt"/>
                          <a:ea typeface="+mn-ea"/>
                          <a:cs typeface="+mn-cs"/>
                        </a:rPr>
                        <a:t>lecture</a:t>
                      </a:r>
                      <a:r>
                        <a:rPr lang="es-ES" sz="1800" b="0" i="0" u="none" strike="noStrike" kern="1200" dirty="0" smtClean="0">
                          <a:solidFill>
                            <a:schemeClr val="dk1"/>
                          </a:solidFill>
                          <a:effectLst/>
                          <a:latin typeface="+mn-lt"/>
                          <a:ea typeface="+mn-ea"/>
                          <a:cs typeface="+mn-cs"/>
                        </a:rPr>
                        <a:t>.</a:t>
                      </a:r>
                      <a:endParaRPr lang="es-ES" b="0" i="0" u="none" strike="noStrike" dirty="0" smtClean="0">
                        <a:effectLst/>
                      </a:endParaRPr>
                    </a:p>
                    <a:p>
                      <a:pPr rtl="0"/>
                      <a:r>
                        <a:rPr lang="es-ES" sz="1800" b="0" i="0" u="none" strike="noStrike" kern="1200" dirty="0" smtClean="0">
                          <a:solidFill>
                            <a:schemeClr val="dk1"/>
                          </a:solidFill>
                          <a:effectLst/>
                          <a:latin typeface="+mn-lt"/>
                          <a:ea typeface="+mn-ea"/>
                          <a:cs typeface="+mn-cs"/>
                        </a:rPr>
                        <a:t>elle </a:t>
                      </a:r>
                      <a:r>
                        <a:rPr lang="es-ES" sz="1800" b="0" i="0" u="none" strike="noStrike" kern="1200" dirty="0" err="1" smtClean="0">
                          <a:solidFill>
                            <a:schemeClr val="dk1"/>
                          </a:solidFill>
                          <a:effectLst/>
                          <a:latin typeface="+mn-lt"/>
                          <a:ea typeface="+mn-ea"/>
                          <a:cs typeface="+mn-cs"/>
                        </a:rPr>
                        <a:t>s’adresse</a:t>
                      </a:r>
                      <a:r>
                        <a:rPr lang="es-ES" sz="1800" b="0" i="0" u="none" strike="noStrike" kern="1200" dirty="0" smtClean="0">
                          <a:solidFill>
                            <a:schemeClr val="dk1"/>
                          </a:solidFill>
                          <a:effectLst/>
                          <a:latin typeface="+mn-lt"/>
                          <a:ea typeface="+mn-ea"/>
                          <a:cs typeface="+mn-cs"/>
                        </a:rPr>
                        <a:t> à </a:t>
                      </a:r>
                      <a:r>
                        <a:rPr lang="es-ES" sz="1800" b="0" i="0" u="none" strike="noStrike" kern="1200" dirty="0" err="1" smtClean="0">
                          <a:solidFill>
                            <a:schemeClr val="dk1"/>
                          </a:solidFill>
                          <a:effectLst/>
                          <a:latin typeface="+mn-lt"/>
                          <a:ea typeface="+mn-ea"/>
                          <a:cs typeface="+mn-cs"/>
                        </a:rPr>
                        <a:t>quelqu’un</a:t>
                      </a:r>
                      <a:r>
                        <a:rPr lang="es-ES" sz="1800" b="0" i="0" u="none" strike="noStrike" kern="1200" dirty="0" smtClean="0">
                          <a:solidFill>
                            <a:schemeClr val="dk1"/>
                          </a:solidFill>
                          <a:effectLst/>
                          <a:latin typeface="+mn-lt"/>
                          <a:ea typeface="+mn-ea"/>
                          <a:cs typeface="+mn-cs"/>
                        </a:rPr>
                        <a:t> “No </a:t>
                      </a:r>
                      <a:r>
                        <a:rPr lang="es-ES" sz="1800" b="1" i="0" u="none" strike="noStrike" kern="1200" dirty="0" smtClean="0">
                          <a:solidFill>
                            <a:schemeClr val="dk1"/>
                          </a:solidFill>
                          <a:effectLst/>
                          <a:latin typeface="+mn-lt"/>
                          <a:ea typeface="+mn-ea"/>
                          <a:cs typeface="+mn-cs"/>
                        </a:rPr>
                        <a:t>te </a:t>
                      </a:r>
                      <a:r>
                        <a:rPr lang="es-ES" sz="1800" b="0" i="0" u="none" strike="noStrike" kern="1200" dirty="0" smtClean="0">
                          <a:solidFill>
                            <a:schemeClr val="dk1"/>
                          </a:solidFill>
                          <a:effectLst/>
                          <a:latin typeface="+mn-lt"/>
                          <a:ea typeface="+mn-ea"/>
                          <a:cs typeface="+mn-cs"/>
                        </a:rPr>
                        <a:t>puedes imaginar...” </a:t>
                      </a:r>
                      <a:r>
                        <a:rPr lang="es-ES" sz="1800" b="0" i="0" u="none" strike="noStrike" kern="1200" dirty="0" err="1" smtClean="0">
                          <a:solidFill>
                            <a:schemeClr val="dk1"/>
                          </a:solidFill>
                          <a:effectLst/>
                          <a:latin typeface="+mn-lt"/>
                          <a:ea typeface="+mn-ea"/>
                          <a:cs typeface="+mn-cs"/>
                        </a:rPr>
                        <a:t>pour</a:t>
                      </a:r>
                      <a:r>
                        <a:rPr lang="es-ES" sz="1800" b="0" i="0" u="none" strike="noStrike" kern="1200" dirty="0" smtClean="0">
                          <a:solidFill>
                            <a:schemeClr val="dk1"/>
                          </a:solidFill>
                          <a:effectLst/>
                          <a:latin typeface="+mn-lt"/>
                          <a:ea typeface="+mn-ea"/>
                          <a:cs typeface="+mn-cs"/>
                        </a:rPr>
                        <a:t> </a:t>
                      </a:r>
                      <a:r>
                        <a:rPr lang="es-ES" sz="1800" b="0" i="0" u="none" strike="noStrike" kern="1200" dirty="0" err="1" smtClean="0">
                          <a:solidFill>
                            <a:schemeClr val="dk1"/>
                          </a:solidFill>
                          <a:effectLst/>
                          <a:latin typeface="+mn-lt"/>
                          <a:ea typeface="+mn-ea"/>
                          <a:cs typeface="+mn-cs"/>
                        </a:rPr>
                        <a:t>évoquer</a:t>
                      </a:r>
                      <a:r>
                        <a:rPr lang="es-ES" sz="1800" b="0" i="0" u="none" strike="noStrike" kern="1200" dirty="0" smtClean="0">
                          <a:solidFill>
                            <a:schemeClr val="dk1"/>
                          </a:solidFill>
                          <a:effectLst/>
                          <a:latin typeface="+mn-lt"/>
                          <a:ea typeface="+mn-ea"/>
                          <a:cs typeface="+mn-cs"/>
                        </a:rPr>
                        <a:t> des </a:t>
                      </a:r>
                      <a:r>
                        <a:rPr lang="es-ES" sz="1800" b="0" i="0" u="none" strike="noStrike" kern="1200" dirty="0" err="1" smtClean="0">
                          <a:solidFill>
                            <a:schemeClr val="dk1"/>
                          </a:solidFill>
                          <a:effectLst/>
                          <a:latin typeface="+mn-lt"/>
                          <a:ea typeface="+mn-ea"/>
                          <a:cs typeface="+mn-cs"/>
                        </a:rPr>
                        <a:t>sensations</a:t>
                      </a:r>
                      <a:r>
                        <a:rPr lang="es-ES" sz="1800" b="0" i="0" u="none" strike="noStrike" kern="1200" dirty="0" smtClean="0">
                          <a:solidFill>
                            <a:schemeClr val="dk1"/>
                          </a:solidFill>
                          <a:effectLst/>
                          <a:latin typeface="+mn-lt"/>
                          <a:ea typeface="+mn-ea"/>
                          <a:cs typeface="+mn-cs"/>
                        </a:rPr>
                        <a:t>: “gustos- olor- sueño.”</a:t>
                      </a:r>
                      <a:r>
                        <a:rPr lang="es-ES" b="0" i="0" u="none" strike="noStrike" dirty="0" smtClean="0">
                          <a:effectLst/>
                        </a:rPr>
                        <a:t> </a:t>
                      </a:r>
                      <a:endParaRPr lang="fr-FR" dirty="0"/>
                    </a:p>
                  </a:txBody>
                  <a:tcPr/>
                </a:tc>
                <a:tc>
                  <a:txBody>
                    <a:bodyPr/>
                    <a:lstStyle/>
                    <a:p>
                      <a:pPr rtl="0"/>
                      <a:r>
                        <a:rPr lang="es-ES" sz="1800" dirty="0" smtClean="0">
                          <a:effectLst/>
                        </a:rPr>
                        <a:t>- </a:t>
                      </a:r>
                      <a:r>
                        <a:rPr lang="es-ES" sz="1800" dirty="0" err="1" smtClean="0">
                          <a:effectLst/>
                        </a:rPr>
                        <a:t>Récit</a:t>
                      </a:r>
                      <a:r>
                        <a:rPr lang="es-ES" sz="1800" dirty="0" smtClean="0">
                          <a:effectLst/>
                        </a:rPr>
                        <a:t> à </a:t>
                      </a:r>
                      <a:r>
                        <a:rPr lang="es-ES" sz="1800" dirty="0" err="1" smtClean="0">
                          <a:effectLst/>
                        </a:rPr>
                        <a:t>l’imparfait</a:t>
                      </a:r>
                      <a:r>
                        <a:rPr lang="es-ES" sz="1800" dirty="0" smtClean="0">
                          <a:effectLst/>
                        </a:rPr>
                        <a:t> = </a:t>
                      </a:r>
                      <a:r>
                        <a:rPr lang="es-ES" sz="1800" dirty="0" err="1" smtClean="0">
                          <a:effectLst/>
                        </a:rPr>
                        <a:t>souvenirs</a:t>
                      </a:r>
                      <a:r>
                        <a:rPr lang="es-ES" sz="1800" dirty="0" smtClean="0">
                          <a:effectLst/>
                        </a:rPr>
                        <a:t> du </a:t>
                      </a:r>
                      <a:r>
                        <a:rPr lang="es-ES" sz="1800" dirty="0" err="1" smtClean="0">
                          <a:effectLst/>
                        </a:rPr>
                        <a:t>passé</a:t>
                      </a:r>
                      <a:r>
                        <a:rPr lang="es-ES" sz="1800" dirty="0" smtClean="0">
                          <a:effectLst/>
                        </a:rPr>
                        <a:t>.</a:t>
                      </a:r>
                      <a:endParaRPr lang="es-ES" dirty="0" smtClean="0">
                        <a:effectLst/>
                      </a:endParaRPr>
                    </a:p>
                    <a:p>
                      <a:pPr rtl="0"/>
                      <a:r>
                        <a:rPr lang="es-ES" sz="1800" u="sng" dirty="0" smtClean="0">
                          <a:effectLst/>
                        </a:rPr>
                        <a:t>- </a:t>
                      </a:r>
                      <a:r>
                        <a:rPr lang="es-ES" sz="1800" u="sng" dirty="0" err="1" smtClean="0">
                          <a:effectLst/>
                        </a:rPr>
                        <a:t>Evocation</a:t>
                      </a:r>
                      <a:r>
                        <a:rPr lang="es-ES" sz="1800" u="sng" dirty="0" smtClean="0">
                          <a:effectLst/>
                        </a:rPr>
                        <a:t> de </a:t>
                      </a:r>
                      <a:r>
                        <a:rPr lang="es-ES" sz="1800" u="sng" dirty="0" err="1" smtClean="0">
                          <a:effectLst/>
                        </a:rPr>
                        <a:t>souvenirs</a:t>
                      </a:r>
                      <a:r>
                        <a:rPr lang="es-ES" sz="1800" u="sng" dirty="0" smtClean="0">
                          <a:effectLst/>
                        </a:rPr>
                        <a:t> </a:t>
                      </a:r>
                      <a:r>
                        <a:rPr lang="es-ES" sz="1800" u="sng" dirty="0" err="1" smtClean="0">
                          <a:effectLst/>
                        </a:rPr>
                        <a:t>plaisants</a:t>
                      </a:r>
                      <a:r>
                        <a:rPr lang="es-ES" sz="1800" u="sng" dirty="0" smtClean="0">
                          <a:effectLst/>
                        </a:rPr>
                        <a:t> de son </a:t>
                      </a:r>
                      <a:r>
                        <a:rPr lang="es-ES" sz="1800" u="sng" dirty="0" err="1" smtClean="0">
                          <a:effectLst/>
                        </a:rPr>
                        <a:t>enfance</a:t>
                      </a:r>
                      <a:r>
                        <a:rPr lang="es-ES" sz="1800" u="sng" dirty="0" smtClean="0">
                          <a:effectLst/>
                        </a:rPr>
                        <a:t>: </a:t>
                      </a:r>
                      <a:r>
                        <a:rPr lang="es-ES" sz="1800" dirty="0" smtClean="0">
                          <a:effectLst/>
                        </a:rPr>
                        <a:t>l</a:t>
                      </a:r>
                      <a:r>
                        <a:rPr lang="es-ES" sz="1800" i="1" dirty="0" smtClean="0">
                          <a:effectLst/>
                        </a:rPr>
                        <a:t>a casa maravillosa para un niño, me gustaba el olor, me gustaba encerrarme... el cuarto de manzanas, solía pasar grandes ratos.</a:t>
                      </a:r>
                      <a:endParaRPr lang="es-ES" dirty="0" smtClean="0">
                        <a:effectLst/>
                      </a:endParaRPr>
                    </a:p>
                    <a:p>
                      <a:pPr rtl="0"/>
                      <a:r>
                        <a:rPr lang="es-ES" sz="1800" dirty="0" smtClean="0">
                          <a:effectLst/>
                        </a:rPr>
                        <a:t>- La </a:t>
                      </a:r>
                      <a:r>
                        <a:rPr lang="es-ES" sz="1800" dirty="0" err="1" smtClean="0">
                          <a:effectLst/>
                        </a:rPr>
                        <a:t>lecture</a:t>
                      </a:r>
                      <a:r>
                        <a:rPr lang="es-ES" sz="1800" dirty="0" smtClean="0">
                          <a:effectLst/>
                        </a:rPr>
                        <a:t> </a:t>
                      </a:r>
                      <a:r>
                        <a:rPr lang="es-ES" sz="1800" dirty="0" err="1" smtClean="0">
                          <a:effectLst/>
                        </a:rPr>
                        <a:t>comme</a:t>
                      </a:r>
                      <a:r>
                        <a:rPr lang="es-ES" sz="1800" dirty="0" smtClean="0">
                          <a:effectLst/>
                        </a:rPr>
                        <a:t> </a:t>
                      </a:r>
                      <a:r>
                        <a:rPr lang="es-ES" sz="1800" dirty="0" err="1" smtClean="0">
                          <a:effectLst/>
                        </a:rPr>
                        <a:t>source</a:t>
                      </a:r>
                      <a:r>
                        <a:rPr lang="es-ES" sz="1800" dirty="0" smtClean="0">
                          <a:effectLst/>
                        </a:rPr>
                        <a:t> de </a:t>
                      </a:r>
                      <a:r>
                        <a:rPr lang="es-ES" sz="1800" dirty="0" err="1" smtClean="0">
                          <a:effectLst/>
                        </a:rPr>
                        <a:t>plaisir</a:t>
                      </a:r>
                      <a:r>
                        <a:rPr lang="es-ES" sz="1800" dirty="0" smtClean="0">
                          <a:effectLst/>
                        </a:rPr>
                        <a:t>, </a:t>
                      </a:r>
                      <a:r>
                        <a:rPr lang="es-ES" sz="1800" dirty="0" err="1" smtClean="0">
                          <a:effectLst/>
                        </a:rPr>
                        <a:t>d’évasion</a:t>
                      </a:r>
                      <a:r>
                        <a:rPr lang="es-ES" sz="1800" dirty="0" smtClean="0">
                          <a:effectLst/>
                        </a:rPr>
                        <a:t>: “leía </a:t>
                      </a:r>
                      <a:r>
                        <a:rPr lang="es-ES" sz="1800" i="1" dirty="0" smtClean="0">
                          <a:effectLst/>
                        </a:rPr>
                        <a:t>cuidosamente</a:t>
                      </a:r>
                      <a:r>
                        <a:rPr lang="es-ES" sz="1800" dirty="0" smtClean="0">
                          <a:effectLst/>
                        </a:rPr>
                        <a:t>, </a:t>
                      </a:r>
                      <a:r>
                        <a:rPr lang="es-ES" sz="1800" i="1" dirty="0" smtClean="0">
                          <a:effectLst/>
                        </a:rPr>
                        <a:t>aventuras espléndidas</a:t>
                      </a:r>
                      <a:r>
                        <a:rPr lang="es-ES" sz="1800" dirty="0" smtClean="0">
                          <a:effectLst/>
                        </a:rPr>
                        <a:t>(...)</a:t>
                      </a:r>
                      <a:endParaRPr lang="es-ES" dirty="0" smtClean="0">
                        <a:effectLst/>
                      </a:endParaRPr>
                    </a:p>
                    <a:p>
                      <a:pPr rtl="0"/>
                      <a:r>
                        <a:rPr lang="es-ES" sz="1800" u="sng" dirty="0" smtClean="0">
                          <a:effectLst/>
                        </a:rPr>
                        <a:t>- </a:t>
                      </a:r>
                      <a:r>
                        <a:rPr lang="es-ES" sz="1800" u="sng" dirty="0" err="1" smtClean="0">
                          <a:effectLst/>
                        </a:rPr>
                        <a:t>Passage</a:t>
                      </a:r>
                      <a:r>
                        <a:rPr lang="es-ES" sz="1800" u="sng" dirty="0" smtClean="0">
                          <a:effectLst/>
                        </a:rPr>
                        <a:t> de la </a:t>
                      </a:r>
                      <a:r>
                        <a:rPr lang="es-ES" sz="1800" u="sng" dirty="0" err="1" smtClean="0">
                          <a:effectLst/>
                        </a:rPr>
                        <a:t>réalité</a:t>
                      </a:r>
                      <a:r>
                        <a:rPr lang="es-ES" sz="1800" u="sng" dirty="0" smtClean="0">
                          <a:effectLst/>
                        </a:rPr>
                        <a:t> </a:t>
                      </a:r>
                      <a:r>
                        <a:rPr lang="es-ES" sz="1800" u="sng" dirty="0" err="1" smtClean="0">
                          <a:effectLst/>
                        </a:rPr>
                        <a:t>au</a:t>
                      </a:r>
                      <a:r>
                        <a:rPr lang="es-ES" sz="1800" u="sng" dirty="0" smtClean="0">
                          <a:effectLst/>
                        </a:rPr>
                        <a:t> </a:t>
                      </a:r>
                      <a:r>
                        <a:rPr lang="es-ES" sz="1800" u="sng" dirty="0" err="1" smtClean="0">
                          <a:effectLst/>
                        </a:rPr>
                        <a:t>rêve</a:t>
                      </a:r>
                      <a:r>
                        <a:rPr lang="es-ES" sz="1800" u="sng" dirty="0" smtClean="0">
                          <a:effectLst/>
                        </a:rPr>
                        <a:t>, à </a:t>
                      </a:r>
                      <a:r>
                        <a:rPr lang="es-ES" sz="1800" u="sng" dirty="0" err="1" smtClean="0">
                          <a:effectLst/>
                        </a:rPr>
                        <a:t>l’évasion</a:t>
                      </a:r>
                      <a:r>
                        <a:rPr lang="es-ES" sz="1800" dirty="0" smtClean="0">
                          <a:effectLst/>
                        </a:rPr>
                        <a:t> :</a:t>
                      </a:r>
                      <a:r>
                        <a:rPr lang="es-ES" sz="1800" i="1" dirty="0" smtClean="0">
                          <a:effectLst/>
                        </a:rPr>
                        <a:t> “escapar del mundo real, huir a otro, imaginario… “flotaba en el espacio” “volvía de viaje como de un sueño”</a:t>
                      </a:r>
                      <a:endParaRPr lang="es-ES" dirty="0" smtClean="0">
                        <a:effectLst/>
                      </a:endParaRPr>
                    </a:p>
                    <a:p>
                      <a:endParaRPr lang="fr-FR" dirty="0"/>
                    </a:p>
                  </a:txBody>
                  <a:tcPr/>
                </a:tc>
                <a:tc>
                  <a:txBody>
                    <a:bodyPr/>
                    <a:lstStyle/>
                    <a:p>
                      <a:pPr rtl="0"/>
                      <a:r>
                        <a:rPr lang="es-ES" sz="1800" dirty="0" err="1" smtClean="0">
                          <a:effectLst/>
                        </a:rPr>
                        <a:t>Intention</a:t>
                      </a:r>
                      <a:r>
                        <a:rPr lang="es-ES" sz="1800" dirty="0" smtClean="0">
                          <a:effectLst/>
                        </a:rPr>
                        <a:t> de </a:t>
                      </a:r>
                      <a:r>
                        <a:rPr lang="es-ES" sz="1800" dirty="0" err="1" smtClean="0">
                          <a:effectLst/>
                        </a:rPr>
                        <a:t>l’auteur</a:t>
                      </a:r>
                      <a:r>
                        <a:rPr lang="es-ES" sz="1800" dirty="0" smtClean="0">
                          <a:effectLst/>
                        </a:rPr>
                        <a:t>/</a:t>
                      </a:r>
                      <a:r>
                        <a:rPr lang="es-ES" sz="1800" dirty="0" err="1" smtClean="0">
                          <a:effectLst/>
                        </a:rPr>
                        <a:t>narrateur</a:t>
                      </a:r>
                      <a:r>
                        <a:rPr lang="es-ES" sz="1800" dirty="0" smtClean="0">
                          <a:effectLst/>
                        </a:rPr>
                        <a:t>: faire </a:t>
                      </a:r>
                      <a:r>
                        <a:rPr lang="es-ES" sz="1800" dirty="0" err="1" smtClean="0">
                          <a:effectLst/>
                        </a:rPr>
                        <a:t>revivre</a:t>
                      </a:r>
                      <a:r>
                        <a:rPr lang="es-ES" sz="1800" dirty="0" smtClean="0">
                          <a:effectLst/>
                        </a:rPr>
                        <a:t> des </a:t>
                      </a:r>
                      <a:r>
                        <a:rPr lang="es-ES" sz="1800" dirty="0" err="1" smtClean="0">
                          <a:effectLst/>
                        </a:rPr>
                        <a:t>souvenirs</a:t>
                      </a:r>
                      <a:r>
                        <a:rPr lang="es-ES" sz="1800" dirty="0" smtClean="0">
                          <a:effectLst/>
                        </a:rPr>
                        <a:t> </a:t>
                      </a:r>
                      <a:r>
                        <a:rPr lang="es-ES" sz="1800" dirty="0" err="1" smtClean="0">
                          <a:effectLst/>
                        </a:rPr>
                        <a:t>d’enfance</a:t>
                      </a:r>
                      <a:r>
                        <a:rPr lang="es-ES" sz="1800" dirty="0" smtClean="0">
                          <a:effectLst/>
                        </a:rPr>
                        <a:t>.</a:t>
                      </a:r>
                      <a:endParaRPr lang="es-ES" dirty="0" smtClean="0">
                        <a:effectLst/>
                      </a:endParaRPr>
                    </a:p>
                    <a:p>
                      <a:pPr rtl="0"/>
                      <a:r>
                        <a:rPr lang="es-ES" sz="1800" dirty="0" smtClean="0">
                          <a:effectLst/>
                        </a:rPr>
                        <a:t>- </a:t>
                      </a:r>
                      <a:r>
                        <a:rPr lang="es-ES" sz="1800" dirty="0" err="1" smtClean="0">
                          <a:effectLst/>
                        </a:rPr>
                        <a:t>Transmettre</a:t>
                      </a:r>
                      <a:r>
                        <a:rPr lang="es-ES" sz="1800" dirty="0" smtClean="0">
                          <a:effectLst/>
                        </a:rPr>
                        <a:t> une </a:t>
                      </a:r>
                      <a:r>
                        <a:rPr lang="es-ES" sz="1800" dirty="0" err="1" smtClean="0">
                          <a:effectLst/>
                        </a:rPr>
                        <a:t>expérience</a:t>
                      </a:r>
                      <a:r>
                        <a:rPr lang="es-ES" sz="1800" dirty="0" smtClean="0">
                          <a:effectLst/>
                        </a:rPr>
                        <a:t> </a:t>
                      </a:r>
                      <a:r>
                        <a:rPr lang="es-ES" sz="1800" dirty="0" err="1" smtClean="0">
                          <a:effectLst/>
                        </a:rPr>
                        <a:t>plaisante</a:t>
                      </a:r>
                      <a:r>
                        <a:rPr lang="es-ES" sz="1800" dirty="0" smtClean="0">
                          <a:effectLst/>
                        </a:rPr>
                        <a:t> à </a:t>
                      </a:r>
                      <a:r>
                        <a:rPr lang="es-ES" sz="1800" dirty="0" err="1" smtClean="0">
                          <a:effectLst/>
                        </a:rPr>
                        <a:t>quelqu’un</a:t>
                      </a:r>
                      <a:r>
                        <a:rPr lang="es-ES" sz="1800" dirty="0" smtClean="0">
                          <a:effectLst/>
                        </a:rPr>
                        <a:t>.</a:t>
                      </a:r>
                      <a:endParaRPr lang="es-ES" dirty="0" smtClean="0">
                        <a:effectLst/>
                      </a:endParaRPr>
                    </a:p>
                    <a:p>
                      <a:pPr rtl="0"/>
                      <a:r>
                        <a:rPr lang="es-ES" dirty="0" smtClean="0">
                          <a:effectLst/>
                        </a:rPr>
                        <a:t/>
                      </a:r>
                      <a:br>
                        <a:rPr lang="es-ES" dirty="0" smtClean="0">
                          <a:effectLst/>
                        </a:rPr>
                      </a:br>
                      <a:r>
                        <a:rPr lang="es-ES" sz="1800" dirty="0" smtClean="0">
                          <a:effectLst/>
                        </a:rPr>
                        <a:t>LIEN ENTRE LES DEUX DOCUMENTS:</a:t>
                      </a:r>
                      <a:endParaRPr lang="es-ES" dirty="0" smtClean="0">
                        <a:effectLst/>
                      </a:endParaRPr>
                    </a:p>
                    <a:p>
                      <a:pPr rtl="0"/>
                      <a:r>
                        <a:rPr lang="es-ES" sz="1800" dirty="0" smtClean="0">
                          <a:effectLst/>
                        </a:rPr>
                        <a:t>Les </a:t>
                      </a:r>
                      <a:r>
                        <a:rPr lang="es-ES" sz="1800" dirty="0" err="1" smtClean="0">
                          <a:effectLst/>
                        </a:rPr>
                        <a:t>souvenirs</a:t>
                      </a:r>
                      <a:r>
                        <a:rPr lang="es-ES" sz="1800" dirty="0" smtClean="0">
                          <a:effectLst/>
                        </a:rPr>
                        <a:t>, </a:t>
                      </a:r>
                      <a:r>
                        <a:rPr lang="es-ES" sz="1800" dirty="0" err="1" smtClean="0">
                          <a:effectLst/>
                        </a:rPr>
                        <a:t>l’enfance</a:t>
                      </a:r>
                      <a:r>
                        <a:rPr lang="es-ES" sz="1800" dirty="0" smtClean="0">
                          <a:effectLst/>
                        </a:rPr>
                        <a:t>, la </a:t>
                      </a:r>
                      <a:r>
                        <a:rPr lang="es-ES" sz="1800" dirty="0" err="1" smtClean="0">
                          <a:effectLst/>
                        </a:rPr>
                        <a:t>transmition</a:t>
                      </a:r>
                      <a:r>
                        <a:rPr lang="es-ES" sz="1800" dirty="0" smtClean="0">
                          <a:effectLst/>
                        </a:rPr>
                        <a:t>, la </a:t>
                      </a:r>
                      <a:r>
                        <a:rPr lang="es-ES" sz="1800" dirty="0" err="1" smtClean="0">
                          <a:effectLst/>
                        </a:rPr>
                        <a:t>mémoire</a:t>
                      </a:r>
                      <a:r>
                        <a:rPr lang="es-ES" sz="1800" dirty="0" smtClean="0">
                          <a:effectLst/>
                        </a:rPr>
                        <a:t>.</a:t>
                      </a:r>
                      <a:endParaRPr lang="es-ES" dirty="0" smtClean="0">
                        <a:effectLst/>
                      </a:endParaRPr>
                    </a:p>
                    <a:p>
                      <a:pPr rtl="0"/>
                      <a:endParaRPr lang="es-ES" dirty="0" smtClean="0">
                        <a:effectLst/>
                      </a:endParaRPr>
                    </a:p>
                    <a:p>
                      <a:pPr rtl="0"/>
                      <a:r>
                        <a:rPr lang="es-ES" dirty="0" smtClean="0">
                          <a:effectLst/>
                        </a:rPr>
                        <a:t/>
                      </a:r>
                      <a:br>
                        <a:rPr lang="es-ES" dirty="0" smtClean="0">
                          <a:effectLst/>
                        </a:rPr>
                      </a:br>
                      <a:endParaRPr lang="es-ES" dirty="0" smtClean="0">
                        <a:effectLst/>
                      </a:endParaRPr>
                    </a:p>
                    <a:p>
                      <a:endParaRPr lang="fr-FR" dirty="0"/>
                    </a:p>
                  </a:txBody>
                  <a:tcPr/>
                </a:tc>
                <a:extLst>
                  <a:ext uri="{0D108BD9-81ED-4DB2-BD59-A6C34878D82A}">
                    <a16:rowId xmlns:a16="http://schemas.microsoft.com/office/drawing/2014/main" xmlns="" val="206291702"/>
                  </a:ext>
                </a:extLst>
              </a:tr>
            </a:tbl>
          </a:graphicData>
        </a:graphic>
      </p:graphicFrame>
    </p:spTree>
    <p:extLst>
      <p:ext uri="{BB962C8B-B14F-4D97-AF65-F5344CB8AC3E}">
        <p14:creationId xmlns:p14="http://schemas.microsoft.com/office/powerpoint/2010/main" val="132000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885" y="914400"/>
            <a:ext cx="7319671" cy="464457"/>
          </a:xfrm>
          <a:solidFill>
            <a:srgbClr val="00B0F0"/>
          </a:solidFill>
        </p:spPr>
        <p:txBody>
          <a:bodyPr>
            <a:normAutofit fontScale="90000"/>
          </a:bodyPr>
          <a:lstStyle/>
          <a:p>
            <a:r>
              <a:rPr lang="fr-FR" dirty="0" smtClean="0">
                <a:solidFill>
                  <a:schemeClr val="bg1"/>
                </a:solidFill>
              </a:rPr>
              <a:t>Points de vigilance</a:t>
            </a:r>
            <a:endParaRPr lang="fr-FR" dirty="0">
              <a:solidFill>
                <a:schemeClr val="bg1"/>
              </a:solidFill>
            </a:endParaRPr>
          </a:p>
        </p:txBody>
      </p:sp>
      <p:sp>
        <p:nvSpPr>
          <p:cNvPr id="3" name="Espace réservé du contenu 2"/>
          <p:cNvSpPr>
            <a:spLocks noGrp="1"/>
          </p:cNvSpPr>
          <p:nvPr>
            <p:ph idx="1"/>
          </p:nvPr>
        </p:nvSpPr>
        <p:spPr>
          <a:xfrm>
            <a:off x="1756228" y="2002971"/>
            <a:ext cx="9075900" cy="2191658"/>
          </a:xfrm>
          <a:solidFill>
            <a:srgbClr val="00B0F0"/>
          </a:solidFill>
        </p:spPr>
        <p:txBody>
          <a:bodyPr>
            <a:normAutofit fontScale="85000" lnSpcReduction="10000"/>
          </a:bodyPr>
          <a:lstStyle/>
          <a:p>
            <a:r>
              <a:rPr lang="fr-FR" sz="2800" dirty="0" smtClean="0">
                <a:solidFill>
                  <a:schemeClr val="bg1"/>
                </a:solidFill>
              </a:rPr>
              <a:t>Qualité de la langue de restitution – langue cible – mal maîtrisée, le discours de l’élève peut, dans certains cas, être </a:t>
            </a:r>
            <a:r>
              <a:rPr lang="fr-FR" sz="2800" smtClean="0">
                <a:solidFill>
                  <a:schemeClr val="bg1"/>
                </a:solidFill>
              </a:rPr>
              <a:t>difficilement compréhensible, </a:t>
            </a:r>
            <a:endParaRPr lang="fr-FR" sz="2800" dirty="0" smtClean="0">
              <a:solidFill>
                <a:schemeClr val="bg1"/>
              </a:solidFill>
            </a:endParaRPr>
          </a:p>
          <a:p>
            <a:r>
              <a:rPr lang="fr-FR" sz="2800" dirty="0" smtClean="0">
                <a:solidFill>
                  <a:schemeClr val="bg1"/>
                </a:solidFill>
              </a:rPr>
              <a:t>Restitution en français partielle ou complète,</a:t>
            </a:r>
          </a:p>
          <a:p>
            <a:r>
              <a:rPr lang="fr-FR" sz="2800" dirty="0" smtClean="0">
                <a:solidFill>
                  <a:schemeClr val="bg1"/>
                </a:solidFill>
              </a:rPr>
              <a:t>Copiés-collés de longues parties du document ou des documents</a:t>
            </a:r>
          </a:p>
          <a:p>
            <a:endParaRPr lang="fr-FR" dirty="0"/>
          </a:p>
        </p:txBody>
      </p:sp>
      <p:sp>
        <p:nvSpPr>
          <p:cNvPr id="4" name="Rectangle 3"/>
          <p:cNvSpPr/>
          <p:nvPr/>
        </p:nvSpPr>
        <p:spPr>
          <a:xfrm>
            <a:off x="7854256" y="6292334"/>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038248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78971"/>
            <a:ext cx="10353762" cy="970450"/>
          </a:xfrm>
          <a:solidFill>
            <a:srgbClr val="00B0F0"/>
          </a:solidFill>
        </p:spPr>
        <p:style>
          <a:lnRef idx="3">
            <a:schemeClr val="lt1"/>
          </a:lnRef>
          <a:fillRef idx="1">
            <a:schemeClr val="accent2"/>
          </a:fillRef>
          <a:effectRef idx="1">
            <a:schemeClr val="accent2"/>
          </a:effectRef>
          <a:fontRef idx="minor">
            <a:schemeClr val="lt1"/>
          </a:fontRef>
        </p:style>
        <p:txBody>
          <a:bodyPr/>
          <a:lstStyle/>
          <a:p>
            <a:r>
              <a:rPr lang="fr-FR" dirty="0" smtClean="0">
                <a:solidFill>
                  <a:schemeClr val="bg1"/>
                </a:solidFill>
              </a:rPr>
              <a:t>Nous vous remercions pour votre attention.</a:t>
            </a:r>
            <a:endParaRPr lang="fr-FR" dirty="0">
              <a:solidFill>
                <a:schemeClr val="bg1"/>
              </a:solidFill>
            </a:endParaRPr>
          </a:p>
        </p:txBody>
      </p:sp>
      <p:sp>
        <p:nvSpPr>
          <p:cNvPr id="3" name="Espace réservé du contenu 2"/>
          <p:cNvSpPr>
            <a:spLocks noGrp="1"/>
          </p:cNvSpPr>
          <p:nvPr>
            <p:ph idx="1"/>
          </p:nvPr>
        </p:nvSpPr>
        <p:spPr>
          <a:solidFill>
            <a:srgbClr val="00B0F0"/>
          </a:solidFill>
        </p:spPr>
        <p:txBody>
          <a:bodyPr>
            <a:normAutofit fontScale="77500" lnSpcReduction="20000"/>
          </a:bodyPr>
          <a:lstStyle/>
          <a:p>
            <a:pPr marL="36900" indent="0">
              <a:buNone/>
            </a:pPr>
            <a:r>
              <a:rPr lang="fr-FR" sz="2800" dirty="0" smtClean="0">
                <a:solidFill>
                  <a:schemeClr val="bg1"/>
                </a:solidFill>
              </a:rPr>
              <a:t>Nous tenons à remercier le précieux travail des formateurs d’espagnol  </a:t>
            </a:r>
            <a:endParaRPr lang="fr-FR" dirty="0" smtClean="0">
              <a:solidFill>
                <a:schemeClr val="bg1"/>
              </a:solidFill>
            </a:endParaRPr>
          </a:p>
          <a:p>
            <a:pPr marL="36900" indent="0" algn="ctr">
              <a:buNone/>
            </a:pPr>
            <a:r>
              <a:rPr lang="fr-FR" sz="2400" dirty="0" smtClean="0">
                <a:solidFill>
                  <a:schemeClr val="bg1"/>
                </a:solidFill>
              </a:rPr>
              <a:t>Marjorie </a:t>
            </a:r>
            <a:r>
              <a:rPr lang="fr-FR" sz="2400" dirty="0" err="1" smtClean="0">
                <a:solidFill>
                  <a:schemeClr val="bg1"/>
                </a:solidFill>
              </a:rPr>
              <a:t>Bianay</a:t>
            </a:r>
            <a:endParaRPr lang="fr-FR" sz="2400" dirty="0" smtClean="0">
              <a:solidFill>
                <a:schemeClr val="bg1"/>
              </a:solidFill>
            </a:endParaRPr>
          </a:p>
          <a:p>
            <a:pPr marL="36900" indent="0" algn="ctr">
              <a:buNone/>
            </a:pPr>
            <a:r>
              <a:rPr lang="fr-FR" sz="2400" dirty="0" smtClean="0">
                <a:solidFill>
                  <a:schemeClr val="bg1"/>
                </a:solidFill>
              </a:rPr>
              <a:t>Marie-Fabienne </a:t>
            </a:r>
            <a:r>
              <a:rPr lang="fr-FR" sz="2400" dirty="0" err="1" smtClean="0">
                <a:solidFill>
                  <a:schemeClr val="bg1"/>
                </a:solidFill>
              </a:rPr>
              <a:t>Borthomieu</a:t>
            </a:r>
            <a:endParaRPr lang="fr-FR" sz="2400" dirty="0" smtClean="0">
              <a:solidFill>
                <a:schemeClr val="bg1"/>
              </a:solidFill>
            </a:endParaRPr>
          </a:p>
          <a:p>
            <a:pPr marL="36900" indent="0" algn="ctr">
              <a:buNone/>
            </a:pPr>
            <a:r>
              <a:rPr lang="fr-FR" sz="2400" dirty="0" smtClean="0">
                <a:solidFill>
                  <a:schemeClr val="bg1"/>
                </a:solidFill>
              </a:rPr>
              <a:t>Cécile Campagne</a:t>
            </a:r>
          </a:p>
          <a:p>
            <a:pPr marL="36900" indent="0" algn="ctr">
              <a:buNone/>
            </a:pPr>
            <a:r>
              <a:rPr lang="fr-FR" sz="2400" dirty="0" smtClean="0">
                <a:solidFill>
                  <a:schemeClr val="bg1"/>
                </a:solidFill>
              </a:rPr>
              <a:t>Mireille Carlier</a:t>
            </a:r>
          </a:p>
          <a:p>
            <a:pPr marL="36900" indent="0" algn="ctr">
              <a:buNone/>
            </a:pPr>
            <a:r>
              <a:rPr lang="fr-FR" sz="2400" dirty="0">
                <a:solidFill>
                  <a:schemeClr val="bg1"/>
                </a:solidFill>
              </a:rPr>
              <a:t>J</a:t>
            </a:r>
            <a:r>
              <a:rPr lang="fr-FR" sz="2400" dirty="0" smtClean="0">
                <a:solidFill>
                  <a:schemeClr val="bg1"/>
                </a:solidFill>
              </a:rPr>
              <a:t>ulien </a:t>
            </a:r>
            <a:r>
              <a:rPr lang="fr-FR" sz="2400" dirty="0" err="1" smtClean="0">
                <a:solidFill>
                  <a:schemeClr val="bg1"/>
                </a:solidFill>
              </a:rPr>
              <a:t>Cots</a:t>
            </a:r>
            <a:endParaRPr lang="fr-FR" sz="2400" dirty="0" smtClean="0">
              <a:solidFill>
                <a:schemeClr val="bg1"/>
              </a:solidFill>
            </a:endParaRPr>
          </a:p>
          <a:p>
            <a:pPr marL="36900" indent="0" algn="ctr">
              <a:buNone/>
            </a:pPr>
            <a:r>
              <a:rPr lang="fr-FR" sz="2400" dirty="0" smtClean="0">
                <a:solidFill>
                  <a:schemeClr val="bg1"/>
                </a:solidFill>
              </a:rPr>
              <a:t>Benjamin </a:t>
            </a:r>
            <a:r>
              <a:rPr lang="fr-FR" sz="2400" dirty="0" err="1" smtClean="0">
                <a:solidFill>
                  <a:schemeClr val="bg1"/>
                </a:solidFill>
              </a:rPr>
              <a:t>Demolin</a:t>
            </a:r>
            <a:endParaRPr lang="fr-FR" sz="2400" dirty="0" smtClean="0">
              <a:solidFill>
                <a:schemeClr val="bg1"/>
              </a:solidFill>
            </a:endParaRPr>
          </a:p>
          <a:p>
            <a:pPr marL="36900" indent="0" algn="ctr">
              <a:buNone/>
            </a:pPr>
            <a:r>
              <a:rPr lang="fr-FR" sz="2400" dirty="0" err="1" smtClean="0">
                <a:solidFill>
                  <a:schemeClr val="bg1"/>
                </a:solidFill>
              </a:rPr>
              <a:t>Eric</a:t>
            </a:r>
            <a:r>
              <a:rPr lang="fr-FR" sz="2400" dirty="0" smtClean="0">
                <a:solidFill>
                  <a:schemeClr val="bg1"/>
                </a:solidFill>
              </a:rPr>
              <a:t> </a:t>
            </a:r>
            <a:r>
              <a:rPr lang="fr-FR" sz="2400" dirty="0" err="1" smtClean="0">
                <a:solidFill>
                  <a:schemeClr val="bg1"/>
                </a:solidFill>
              </a:rPr>
              <a:t>Fonta</a:t>
            </a:r>
            <a:endParaRPr lang="fr-FR" sz="2400" dirty="0" smtClean="0">
              <a:solidFill>
                <a:schemeClr val="bg1"/>
              </a:solidFill>
            </a:endParaRPr>
          </a:p>
          <a:p>
            <a:pPr marL="36900" indent="0" algn="ctr">
              <a:buNone/>
            </a:pPr>
            <a:r>
              <a:rPr lang="fr-FR" sz="2400" dirty="0" smtClean="0">
                <a:solidFill>
                  <a:schemeClr val="bg1"/>
                </a:solidFill>
              </a:rPr>
              <a:t>Maria </a:t>
            </a:r>
            <a:r>
              <a:rPr lang="fr-FR" sz="2400" dirty="0" err="1" smtClean="0">
                <a:solidFill>
                  <a:schemeClr val="bg1"/>
                </a:solidFill>
              </a:rPr>
              <a:t>Fasquel</a:t>
            </a:r>
            <a:endParaRPr lang="fr-FR" sz="2400" dirty="0" smtClean="0">
              <a:solidFill>
                <a:schemeClr val="bg1"/>
              </a:solidFill>
            </a:endParaRPr>
          </a:p>
          <a:p>
            <a:pPr marL="36900" indent="0" algn="ctr">
              <a:buNone/>
            </a:pPr>
            <a:r>
              <a:rPr lang="fr-FR" sz="2400" dirty="0" smtClean="0">
                <a:solidFill>
                  <a:schemeClr val="bg1"/>
                </a:solidFill>
              </a:rPr>
              <a:t>Maria </a:t>
            </a:r>
            <a:r>
              <a:rPr lang="fr-FR" sz="2400" dirty="0" err="1" smtClean="0">
                <a:solidFill>
                  <a:schemeClr val="bg1"/>
                </a:solidFill>
              </a:rPr>
              <a:t>Loridan</a:t>
            </a:r>
            <a:endParaRPr lang="fr-FR" sz="2400" dirty="0" smtClean="0">
              <a:solidFill>
                <a:schemeClr val="bg1"/>
              </a:solidFill>
            </a:endParaRPr>
          </a:p>
          <a:p>
            <a:pPr marL="36900" indent="0" algn="ctr">
              <a:buNone/>
            </a:pPr>
            <a:r>
              <a:rPr lang="fr-FR" sz="2400" dirty="0" smtClean="0">
                <a:solidFill>
                  <a:schemeClr val="bg1"/>
                </a:solidFill>
              </a:rPr>
              <a:t>Messieurs </a:t>
            </a:r>
            <a:r>
              <a:rPr lang="fr-FR" sz="2400" dirty="0" err="1" smtClean="0">
                <a:solidFill>
                  <a:schemeClr val="bg1"/>
                </a:solidFill>
              </a:rPr>
              <a:t>Przybylski</a:t>
            </a:r>
            <a:r>
              <a:rPr lang="fr-FR" sz="2400" dirty="0" smtClean="0">
                <a:solidFill>
                  <a:schemeClr val="bg1"/>
                </a:solidFill>
              </a:rPr>
              <a:t> et Walter, IA-IPR d’allemand et leur équipe de formateurs.</a:t>
            </a:r>
          </a:p>
        </p:txBody>
      </p:sp>
      <p:sp>
        <p:nvSpPr>
          <p:cNvPr id="4" name="Rectangle 3"/>
          <p:cNvSpPr/>
          <p:nvPr/>
        </p:nvSpPr>
        <p:spPr>
          <a:xfrm>
            <a:off x="7488958" y="6292334"/>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24579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14401" y="191089"/>
            <a:ext cx="11277600" cy="646331"/>
          </a:xfrm>
          <a:prstGeom prst="rect">
            <a:avLst/>
          </a:prstGeom>
          <a:noFill/>
        </p:spPr>
        <p:txBody>
          <a:bodyPr wrap="square" rtlCol="0">
            <a:spAutoFit/>
          </a:bodyPr>
          <a:lstStyle/>
          <a:p>
            <a:pPr algn="ctr"/>
            <a:r>
              <a:rPr lang="fr-FR" sz="3600" b="1" dirty="0">
                <a:solidFill>
                  <a:srgbClr val="0070C0"/>
                </a:solidFill>
              </a:rPr>
              <a:t>Sujets et banque nationale des sujets (BNS)</a:t>
            </a:r>
          </a:p>
        </p:txBody>
      </p:sp>
      <p:sp>
        <p:nvSpPr>
          <p:cNvPr id="6" name="Espace réservé du texte 4"/>
          <p:cNvSpPr txBox="1">
            <a:spLocks/>
          </p:cNvSpPr>
          <p:nvPr/>
        </p:nvSpPr>
        <p:spPr>
          <a:xfrm>
            <a:off x="2957703" y="1006181"/>
            <a:ext cx="8617819" cy="5133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spcBef>
                <a:spcPts val="0"/>
              </a:spcBef>
              <a:spcAft>
                <a:spcPts val="600"/>
              </a:spcAft>
              <a:buClr>
                <a:srgbClr val="4472C4"/>
              </a:buClr>
              <a:defRPr/>
            </a:pPr>
            <a:r>
              <a:rPr lang="fr-FR" altLang="fr-FR" sz="2400" b="1" dirty="0">
                <a:solidFill>
                  <a:srgbClr val="00B0F0"/>
                </a:solidFill>
              </a:rPr>
              <a:t>Les sujets sont élaborés </a:t>
            </a:r>
            <a:r>
              <a:rPr lang="fr-FR" altLang="fr-FR" sz="2400" dirty="0">
                <a:solidFill>
                  <a:srgbClr val="00B0F0"/>
                </a:solidFill>
              </a:rPr>
              <a:t>par des groupes de travail académiques sous la </a:t>
            </a:r>
            <a:r>
              <a:rPr lang="fr-FR" altLang="fr-FR" sz="2400" b="1" dirty="0">
                <a:solidFill>
                  <a:srgbClr val="00B0F0"/>
                </a:solidFill>
              </a:rPr>
              <a:t>direction de l’inspection générale</a:t>
            </a:r>
            <a:r>
              <a:rPr lang="fr-FR" altLang="fr-FR" sz="2400" dirty="0" smtClean="0">
                <a:solidFill>
                  <a:srgbClr val="00B0F0"/>
                </a:solidFill>
              </a:rPr>
              <a:t>.</a:t>
            </a:r>
          </a:p>
          <a:p>
            <a:pPr marL="0" algn="just" fontAlgn="base">
              <a:spcBef>
                <a:spcPts val="0"/>
              </a:spcBef>
              <a:spcAft>
                <a:spcPts val="600"/>
              </a:spcAft>
              <a:buClr>
                <a:srgbClr val="4472C4"/>
              </a:buClr>
              <a:buFont typeface="Arial" pitchFamily="34" charset="0"/>
              <a:buChar char="■"/>
              <a:defRPr/>
            </a:pPr>
            <a:endParaRPr lang="fr-FR" altLang="fr-FR" sz="3200" dirty="0">
              <a:solidFill>
                <a:srgbClr val="00B0F0"/>
              </a:solidFill>
            </a:endParaRPr>
          </a:p>
          <a:p>
            <a:pPr algn="just" fontAlgn="base">
              <a:spcBef>
                <a:spcPts val="0"/>
              </a:spcBef>
              <a:spcAft>
                <a:spcPts val="600"/>
              </a:spcAft>
              <a:buClr>
                <a:srgbClr val="4472C4"/>
              </a:buClr>
              <a:defRPr/>
            </a:pPr>
            <a:r>
              <a:rPr lang="fr-FR" altLang="fr-FR" sz="2400" dirty="0">
                <a:solidFill>
                  <a:srgbClr val="00B0F0"/>
                </a:solidFill>
              </a:rPr>
              <a:t>Les sujets </a:t>
            </a:r>
            <a:r>
              <a:rPr lang="fr-FR" altLang="fr-FR" sz="2400" b="1" dirty="0">
                <a:solidFill>
                  <a:srgbClr val="00B0F0"/>
                </a:solidFill>
              </a:rPr>
              <a:t>tiennent compte des progressions pédagogiques des programmes</a:t>
            </a:r>
            <a:r>
              <a:rPr lang="fr-FR" altLang="fr-FR" sz="2400" dirty="0">
                <a:solidFill>
                  <a:srgbClr val="00B0F0"/>
                </a:solidFill>
              </a:rPr>
              <a:t> d’enseignement de 1</a:t>
            </a:r>
            <a:r>
              <a:rPr lang="fr-FR" altLang="fr-FR" sz="2400" baseline="30000" dirty="0">
                <a:solidFill>
                  <a:srgbClr val="00B0F0"/>
                </a:solidFill>
              </a:rPr>
              <a:t>ère</a:t>
            </a:r>
            <a:r>
              <a:rPr lang="fr-FR" altLang="fr-FR" sz="2400" dirty="0">
                <a:solidFill>
                  <a:srgbClr val="00B0F0"/>
                </a:solidFill>
              </a:rPr>
              <a:t> et de terminale. </a:t>
            </a:r>
            <a:endParaRPr lang="fr-FR" altLang="fr-FR" sz="2400" dirty="0" smtClean="0">
              <a:solidFill>
                <a:srgbClr val="00B0F0"/>
              </a:solidFill>
            </a:endParaRPr>
          </a:p>
          <a:p>
            <a:pPr marL="0" algn="just" fontAlgn="base">
              <a:spcBef>
                <a:spcPts val="0"/>
              </a:spcBef>
              <a:spcAft>
                <a:spcPts val="600"/>
              </a:spcAft>
              <a:buClr>
                <a:srgbClr val="4472C4"/>
              </a:buClr>
              <a:buFont typeface="Arial" pitchFamily="34" charset="0"/>
              <a:buChar char="■"/>
              <a:defRPr/>
            </a:pPr>
            <a:endParaRPr lang="fr-FR" altLang="fr-FR" sz="3200" dirty="0">
              <a:solidFill>
                <a:srgbClr val="00B0F0"/>
              </a:solidFill>
            </a:endParaRPr>
          </a:p>
          <a:p>
            <a:pPr algn="just" fontAlgn="base">
              <a:spcBef>
                <a:spcPts val="0"/>
              </a:spcBef>
              <a:spcAft>
                <a:spcPts val="600"/>
              </a:spcAft>
              <a:buClr>
                <a:srgbClr val="4472C4"/>
              </a:buClr>
              <a:defRPr/>
            </a:pPr>
            <a:r>
              <a:rPr lang="fr-FR" altLang="fr-FR" sz="2400" dirty="0">
                <a:solidFill>
                  <a:srgbClr val="00B0F0"/>
                </a:solidFill>
              </a:rPr>
              <a:t>Les sujets sont centralisés dans une </a:t>
            </a:r>
            <a:r>
              <a:rPr lang="fr-FR" altLang="fr-FR" sz="2400" b="1" dirty="0">
                <a:solidFill>
                  <a:srgbClr val="00B0F0"/>
                </a:solidFill>
              </a:rPr>
              <a:t>banque nationale de sujets</a:t>
            </a:r>
            <a:r>
              <a:rPr lang="fr-FR" altLang="fr-FR" sz="2400" dirty="0" smtClean="0">
                <a:solidFill>
                  <a:srgbClr val="00B0F0"/>
                </a:solidFill>
              </a:rPr>
              <a:t>.</a:t>
            </a:r>
          </a:p>
          <a:p>
            <a:pPr marL="0" algn="just" fontAlgn="base">
              <a:spcBef>
                <a:spcPts val="0"/>
              </a:spcBef>
              <a:spcAft>
                <a:spcPts val="600"/>
              </a:spcAft>
              <a:buClr>
                <a:srgbClr val="4472C4"/>
              </a:buClr>
              <a:buFont typeface="Arial" pitchFamily="34" charset="0"/>
              <a:buChar char="■"/>
              <a:defRPr/>
            </a:pPr>
            <a:endParaRPr lang="fr-FR" altLang="fr-FR" sz="2400" dirty="0">
              <a:solidFill>
                <a:srgbClr val="00B0F0"/>
              </a:solidFill>
            </a:endParaRPr>
          </a:p>
          <a:p>
            <a:pPr algn="just" fontAlgn="base">
              <a:spcBef>
                <a:spcPts val="0"/>
              </a:spcBef>
              <a:spcAft>
                <a:spcPts val="600"/>
              </a:spcAft>
              <a:buClr>
                <a:srgbClr val="4472C4"/>
              </a:buClr>
              <a:defRPr/>
            </a:pPr>
            <a:r>
              <a:rPr lang="fr-FR" altLang="fr-FR" sz="2400" b="1" dirty="0">
                <a:solidFill>
                  <a:srgbClr val="00B0F0"/>
                </a:solidFill>
              </a:rPr>
              <a:t>Le chef d’établissement choisit</a:t>
            </a:r>
            <a:r>
              <a:rPr lang="fr-FR" altLang="fr-FR" sz="2400" dirty="0">
                <a:solidFill>
                  <a:srgbClr val="00B0F0"/>
                </a:solidFill>
              </a:rPr>
              <a:t> les sujets dans la banque nationale de sujets </a:t>
            </a:r>
            <a:r>
              <a:rPr lang="fr-FR" altLang="fr-FR" sz="2400" b="1" dirty="0">
                <a:solidFill>
                  <a:srgbClr val="00B0F0"/>
                </a:solidFill>
              </a:rPr>
              <a:t>sur proposition de l’équipe pédagogique</a:t>
            </a:r>
            <a:r>
              <a:rPr lang="fr-FR" altLang="fr-FR" sz="2400" dirty="0" smtClean="0">
                <a:solidFill>
                  <a:srgbClr val="00B0F0"/>
                </a:solidFill>
              </a:rPr>
              <a:t>.</a:t>
            </a:r>
          </a:p>
          <a:p>
            <a:pPr marL="0" algn="just" fontAlgn="base">
              <a:spcBef>
                <a:spcPts val="0"/>
              </a:spcBef>
              <a:spcAft>
                <a:spcPts val="600"/>
              </a:spcAft>
              <a:buClr>
                <a:srgbClr val="4472C4"/>
              </a:buClr>
              <a:buFont typeface="Arial" pitchFamily="34" charset="0"/>
              <a:buChar char="■"/>
              <a:defRPr/>
            </a:pPr>
            <a:endParaRPr lang="fr-FR" altLang="fr-FR" sz="2400" dirty="0">
              <a:solidFill>
                <a:srgbClr val="00B0F0"/>
              </a:solidFill>
            </a:endParaRPr>
          </a:p>
          <a:p>
            <a:pPr algn="just" fontAlgn="base">
              <a:spcBef>
                <a:spcPts val="0"/>
              </a:spcBef>
              <a:spcAft>
                <a:spcPts val="600"/>
              </a:spcAft>
              <a:buClr>
                <a:srgbClr val="4472C4"/>
              </a:buClr>
              <a:defRPr/>
            </a:pPr>
            <a:r>
              <a:rPr lang="fr-FR" altLang="fr-FR" sz="2400" b="1" dirty="0">
                <a:solidFill>
                  <a:srgbClr val="00B0F0"/>
                </a:solidFill>
              </a:rPr>
              <a:t>Aucune modification </a:t>
            </a:r>
            <a:r>
              <a:rPr lang="fr-FR" altLang="fr-FR" sz="2400" dirty="0">
                <a:solidFill>
                  <a:srgbClr val="00B0F0"/>
                </a:solidFill>
              </a:rPr>
              <a:t>ne peut être apportée aux sujets de la banque nationale de sujets.</a:t>
            </a:r>
          </a:p>
        </p:txBody>
      </p:sp>
      <p:sp>
        <p:nvSpPr>
          <p:cNvPr id="4" name="ZoneTexte 3"/>
          <p:cNvSpPr txBox="1"/>
          <p:nvPr/>
        </p:nvSpPr>
        <p:spPr>
          <a:xfrm>
            <a:off x="914401" y="1357675"/>
            <a:ext cx="1507957" cy="707886"/>
          </a:xfrm>
          <a:prstGeom prst="rect">
            <a:avLst/>
          </a:prstGeom>
          <a:solidFill>
            <a:srgbClr val="00B0F0"/>
          </a:solidFill>
        </p:spPr>
        <p:txBody>
          <a:bodyPr wrap="square" rtlCol="0">
            <a:spAutoFit/>
          </a:bodyPr>
          <a:lstStyle/>
          <a:p>
            <a:r>
              <a:rPr lang="fr-FR" sz="2000" dirty="0">
                <a:solidFill>
                  <a:schemeClr val="bg1"/>
                </a:solidFill>
              </a:rPr>
              <a:t>Qualité et calibrage</a:t>
            </a:r>
          </a:p>
        </p:txBody>
      </p:sp>
      <p:sp>
        <p:nvSpPr>
          <p:cNvPr id="8" name="ZoneTexte 7"/>
          <p:cNvSpPr txBox="1"/>
          <p:nvPr/>
        </p:nvSpPr>
        <p:spPr>
          <a:xfrm>
            <a:off x="914401" y="2760443"/>
            <a:ext cx="1875842" cy="1015663"/>
          </a:xfrm>
          <a:prstGeom prst="rect">
            <a:avLst/>
          </a:prstGeom>
          <a:solidFill>
            <a:srgbClr val="00B0F0"/>
          </a:solidFill>
        </p:spPr>
        <p:txBody>
          <a:bodyPr wrap="square" rtlCol="0">
            <a:spAutoFit/>
          </a:bodyPr>
          <a:lstStyle/>
          <a:p>
            <a:r>
              <a:rPr lang="fr-FR" sz="2000" dirty="0">
                <a:solidFill>
                  <a:schemeClr val="bg1"/>
                </a:solidFill>
              </a:rPr>
              <a:t>Appui sur les axes traités, progressivité</a:t>
            </a:r>
          </a:p>
        </p:txBody>
      </p:sp>
      <p:sp>
        <p:nvSpPr>
          <p:cNvPr id="10" name="ZoneTexte 9"/>
          <p:cNvSpPr txBox="1"/>
          <p:nvPr/>
        </p:nvSpPr>
        <p:spPr>
          <a:xfrm>
            <a:off x="914401" y="4470988"/>
            <a:ext cx="1875842" cy="1323439"/>
          </a:xfrm>
          <a:prstGeom prst="rect">
            <a:avLst/>
          </a:prstGeom>
          <a:solidFill>
            <a:srgbClr val="00B0F0"/>
          </a:solidFill>
        </p:spPr>
        <p:txBody>
          <a:bodyPr wrap="square" rtlCol="0" anchor="t">
            <a:spAutoFit/>
          </a:bodyPr>
          <a:lstStyle/>
          <a:p>
            <a:r>
              <a:rPr lang="fr-FR" sz="2000" dirty="0">
                <a:solidFill>
                  <a:schemeClr val="bg1"/>
                </a:solidFill>
              </a:rPr>
              <a:t>Environ 120 sujets, pas de fléchage LVA-LVB</a:t>
            </a:r>
          </a:p>
        </p:txBody>
      </p:sp>
      <p:sp>
        <p:nvSpPr>
          <p:cNvPr id="2" name="Rectangle 1"/>
          <p:cNvSpPr/>
          <p:nvPr/>
        </p:nvSpPr>
        <p:spPr>
          <a:xfrm>
            <a:off x="7796923" y="6158464"/>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826120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19199" y="419689"/>
            <a:ext cx="9581561" cy="646331"/>
          </a:xfrm>
          <a:prstGeom prst="rect">
            <a:avLst/>
          </a:prstGeom>
          <a:noFill/>
        </p:spPr>
        <p:txBody>
          <a:bodyPr wrap="square" rtlCol="0">
            <a:spAutoFit/>
          </a:bodyPr>
          <a:lstStyle/>
          <a:p>
            <a:pPr algn="ctr"/>
            <a:r>
              <a:rPr lang="fr-FR" sz="3600" b="1" dirty="0">
                <a:solidFill>
                  <a:srgbClr val="0070C0"/>
                </a:solidFill>
              </a:rPr>
              <a:t>Passation des épreuves</a:t>
            </a:r>
          </a:p>
        </p:txBody>
      </p:sp>
      <p:sp>
        <p:nvSpPr>
          <p:cNvPr id="12" name="Espace réservé du texte 4"/>
          <p:cNvSpPr txBox="1">
            <a:spLocks/>
          </p:cNvSpPr>
          <p:nvPr/>
        </p:nvSpPr>
        <p:spPr>
          <a:xfrm>
            <a:off x="3930316" y="1355559"/>
            <a:ext cx="7849602" cy="4522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3" indent="-171450" algn="just">
              <a:buFontTx/>
              <a:buChar char="-"/>
              <a:tabLst>
                <a:tab pos="628650" algn="l"/>
              </a:tabLst>
              <a:defRPr/>
            </a:pPr>
            <a:endParaRPr lang="fr-FR" sz="700" b="1" dirty="0"/>
          </a:p>
          <a:p>
            <a:pPr algn="just">
              <a:spcAft>
                <a:spcPts val="1200"/>
              </a:spcAft>
              <a:defRPr/>
            </a:pPr>
            <a:r>
              <a:rPr lang="fr-FR" sz="2400" b="1" dirty="0">
                <a:solidFill>
                  <a:srgbClr val="00B0F0"/>
                </a:solidFill>
              </a:rPr>
              <a:t>Convocation</a:t>
            </a:r>
            <a:r>
              <a:rPr lang="fr-FR" sz="2400" dirty="0">
                <a:solidFill>
                  <a:srgbClr val="00B0F0"/>
                </a:solidFill>
              </a:rPr>
              <a:t> envoyée par le chef d’établissement à chaque candidat</a:t>
            </a:r>
          </a:p>
          <a:p>
            <a:pPr algn="just">
              <a:spcAft>
                <a:spcPts val="1200"/>
              </a:spcAft>
              <a:defRPr/>
            </a:pPr>
            <a:r>
              <a:rPr lang="fr-FR" sz="2400" b="1" dirty="0">
                <a:solidFill>
                  <a:srgbClr val="00B0F0"/>
                </a:solidFill>
              </a:rPr>
              <a:t>Anonymat </a:t>
            </a:r>
            <a:r>
              <a:rPr lang="fr-FR" sz="2400" dirty="0">
                <a:solidFill>
                  <a:srgbClr val="00B0F0"/>
                </a:solidFill>
              </a:rPr>
              <a:t>des copies</a:t>
            </a:r>
          </a:p>
          <a:p>
            <a:pPr algn="just">
              <a:spcAft>
                <a:spcPts val="1200"/>
              </a:spcAft>
              <a:defRPr/>
            </a:pPr>
            <a:r>
              <a:rPr lang="fr-FR" sz="2400" b="1" dirty="0">
                <a:solidFill>
                  <a:srgbClr val="00B0F0"/>
                </a:solidFill>
              </a:rPr>
              <a:t>Différentes modalités </a:t>
            </a:r>
            <a:r>
              <a:rPr lang="fr-FR" sz="2400" dirty="0">
                <a:solidFill>
                  <a:srgbClr val="00B0F0"/>
                </a:solidFill>
              </a:rPr>
              <a:t>possibles</a:t>
            </a:r>
          </a:p>
          <a:p>
            <a:pPr algn="just">
              <a:spcAft>
                <a:spcPts val="1200"/>
              </a:spcAft>
              <a:defRPr/>
            </a:pPr>
            <a:r>
              <a:rPr lang="fr-FR" sz="2400" dirty="0">
                <a:solidFill>
                  <a:srgbClr val="00B0F0"/>
                </a:solidFill>
              </a:rPr>
              <a:t>Si </a:t>
            </a:r>
            <a:r>
              <a:rPr lang="fr-FR" sz="2400" b="1" dirty="0">
                <a:solidFill>
                  <a:srgbClr val="00B0F0"/>
                </a:solidFill>
              </a:rPr>
              <a:t>absence</a:t>
            </a:r>
            <a:r>
              <a:rPr lang="fr-FR" sz="2400" dirty="0">
                <a:solidFill>
                  <a:srgbClr val="00B0F0"/>
                </a:solidFill>
              </a:rPr>
              <a:t> pour cas de force majeure, </a:t>
            </a:r>
            <a:r>
              <a:rPr lang="fr-FR" sz="2400" b="1" dirty="0">
                <a:solidFill>
                  <a:srgbClr val="00B0F0"/>
                </a:solidFill>
              </a:rPr>
              <a:t>épreuve</a:t>
            </a:r>
            <a:r>
              <a:rPr lang="fr-FR" sz="2400" dirty="0">
                <a:solidFill>
                  <a:srgbClr val="00B0F0"/>
                </a:solidFill>
              </a:rPr>
              <a:t> de </a:t>
            </a:r>
            <a:r>
              <a:rPr lang="fr-FR" sz="2400" b="1" dirty="0">
                <a:solidFill>
                  <a:srgbClr val="00B0F0"/>
                </a:solidFill>
              </a:rPr>
              <a:t>remplacement</a:t>
            </a:r>
            <a:r>
              <a:rPr lang="fr-FR" sz="2400" dirty="0">
                <a:solidFill>
                  <a:srgbClr val="00B0F0"/>
                </a:solidFill>
              </a:rPr>
              <a:t> organisée par le même établissement</a:t>
            </a:r>
          </a:p>
          <a:p>
            <a:pPr algn="just">
              <a:spcAft>
                <a:spcPts val="1200"/>
              </a:spcAft>
              <a:defRPr/>
            </a:pPr>
            <a:r>
              <a:rPr lang="fr-FR" sz="2400" b="1" dirty="0">
                <a:solidFill>
                  <a:srgbClr val="00B0F0"/>
                </a:solidFill>
              </a:rPr>
              <a:t>Absence sans justificatif </a:t>
            </a:r>
            <a:r>
              <a:rPr lang="fr-FR" sz="2400" dirty="0">
                <a:solidFill>
                  <a:srgbClr val="00B0F0"/>
                </a:solidFill>
              </a:rPr>
              <a:t>ou hors cause de force majeure = note </a:t>
            </a:r>
            <a:r>
              <a:rPr lang="fr-FR" sz="2400" b="1" dirty="0">
                <a:solidFill>
                  <a:srgbClr val="00B0F0"/>
                </a:solidFill>
              </a:rPr>
              <a:t>zéro</a:t>
            </a:r>
            <a:r>
              <a:rPr lang="fr-FR" sz="2400" dirty="0">
                <a:solidFill>
                  <a:srgbClr val="00B0F0"/>
                </a:solidFill>
              </a:rPr>
              <a:t> attribuée pour l’épreuve (décision du chef </a:t>
            </a:r>
            <a:r>
              <a:rPr lang="fr-FR" sz="2400" dirty="0" smtClean="0">
                <a:solidFill>
                  <a:srgbClr val="00B0F0"/>
                </a:solidFill>
              </a:rPr>
              <a:t>d’établissement)</a:t>
            </a:r>
            <a:endParaRPr lang="fr-FR" sz="2400" dirty="0">
              <a:solidFill>
                <a:srgbClr val="00B0F0"/>
              </a:solidFill>
            </a:endParaRPr>
          </a:p>
        </p:txBody>
      </p:sp>
      <p:sp>
        <p:nvSpPr>
          <p:cNvPr id="2" name="Rectangle 1"/>
          <p:cNvSpPr/>
          <p:nvPr/>
        </p:nvSpPr>
        <p:spPr>
          <a:xfrm>
            <a:off x="481264" y="1771873"/>
            <a:ext cx="2919662" cy="1569660"/>
          </a:xfrm>
          <a:prstGeom prst="rect">
            <a:avLst/>
          </a:prstGeom>
          <a:solidFill>
            <a:srgbClr val="00B0F0"/>
          </a:solidFill>
        </p:spPr>
        <p:txBody>
          <a:bodyPr wrap="square">
            <a:spAutoFit/>
          </a:bodyPr>
          <a:lstStyle/>
          <a:p>
            <a:pPr>
              <a:defRPr/>
            </a:pPr>
            <a:r>
              <a:rPr lang="fr-FR" sz="2400" b="1" dirty="0">
                <a:solidFill>
                  <a:schemeClr val="bg1"/>
                </a:solidFill>
              </a:rPr>
              <a:t>Le chef d’établissement en détermine les modalités</a:t>
            </a:r>
          </a:p>
        </p:txBody>
      </p:sp>
      <p:sp>
        <p:nvSpPr>
          <p:cNvPr id="3" name="Rectangle 2"/>
          <p:cNvSpPr/>
          <p:nvPr/>
        </p:nvSpPr>
        <p:spPr>
          <a:xfrm>
            <a:off x="8001319" y="6265416"/>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047205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96312" y="467816"/>
            <a:ext cx="9581561" cy="646331"/>
          </a:xfrm>
          <a:prstGeom prst="rect">
            <a:avLst/>
          </a:prstGeom>
          <a:noFill/>
        </p:spPr>
        <p:txBody>
          <a:bodyPr wrap="square" rtlCol="0">
            <a:spAutoFit/>
          </a:bodyPr>
          <a:lstStyle/>
          <a:p>
            <a:pPr algn="ctr"/>
            <a:r>
              <a:rPr lang="fr-FR" sz="3600" b="1" dirty="0">
                <a:solidFill>
                  <a:srgbClr val="0070C0"/>
                </a:solidFill>
              </a:rPr>
              <a:t>Correction des épreuves</a:t>
            </a:r>
          </a:p>
        </p:txBody>
      </p:sp>
      <p:sp>
        <p:nvSpPr>
          <p:cNvPr id="12" name="Espace réservé du texte 4"/>
          <p:cNvSpPr txBox="1">
            <a:spLocks/>
          </p:cNvSpPr>
          <p:nvPr/>
        </p:nvSpPr>
        <p:spPr>
          <a:xfrm>
            <a:off x="1749455" y="1114147"/>
            <a:ext cx="9581561" cy="5068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3" indent="-171450" algn="just">
              <a:buFontTx/>
              <a:buChar char="-"/>
              <a:tabLst>
                <a:tab pos="628650" algn="l"/>
              </a:tabLst>
              <a:defRPr/>
            </a:pPr>
            <a:endParaRPr lang="fr-FR" sz="700" b="1" dirty="0"/>
          </a:p>
          <a:p>
            <a:pPr algn="just">
              <a:spcAft>
                <a:spcPts val="1800"/>
              </a:spcAft>
              <a:defRPr/>
            </a:pPr>
            <a:r>
              <a:rPr lang="fr-FR" sz="2400" dirty="0">
                <a:solidFill>
                  <a:srgbClr val="00B0F0"/>
                </a:solidFill>
              </a:rPr>
              <a:t>Par un </a:t>
            </a:r>
            <a:r>
              <a:rPr lang="fr-FR" sz="2400" b="1" dirty="0">
                <a:solidFill>
                  <a:srgbClr val="00B0F0"/>
                </a:solidFill>
              </a:rPr>
              <a:t>professeur n’ayant pas </a:t>
            </a:r>
            <a:r>
              <a:rPr lang="fr-FR" sz="2400" dirty="0">
                <a:solidFill>
                  <a:srgbClr val="00B0F0"/>
                </a:solidFill>
              </a:rPr>
              <a:t>les élèves</a:t>
            </a:r>
          </a:p>
          <a:p>
            <a:pPr algn="just">
              <a:spcAft>
                <a:spcPts val="1800"/>
              </a:spcAft>
              <a:defRPr/>
            </a:pPr>
            <a:r>
              <a:rPr lang="fr-FR" sz="2400" b="1" dirty="0">
                <a:solidFill>
                  <a:srgbClr val="00B0F0"/>
                </a:solidFill>
              </a:rPr>
              <a:t>Commission </a:t>
            </a:r>
            <a:r>
              <a:rPr lang="fr-FR" sz="2400" dirty="0">
                <a:solidFill>
                  <a:srgbClr val="00B0F0"/>
                </a:solidFill>
              </a:rPr>
              <a:t>académique</a:t>
            </a:r>
            <a:r>
              <a:rPr lang="fr-FR" sz="2400" b="1" dirty="0">
                <a:solidFill>
                  <a:srgbClr val="00B0F0"/>
                </a:solidFill>
              </a:rPr>
              <a:t> d’harmonisation</a:t>
            </a:r>
          </a:p>
          <a:p>
            <a:pPr algn="just">
              <a:spcAft>
                <a:spcPts val="1800"/>
              </a:spcAft>
              <a:defRPr/>
            </a:pPr>
            <a:r>
              <a:rPr lang="fr-FR" sz="2400" dirty="0">
                <a:solidFill>
                  <a:srgbClr val="00B0F0"/>
                </a:solidFill>
              </a:rPr>
              <a:t>Copies </a:t>
            </a:r>
            <a:r>
              <a:rPr lang="fr-FR" sz="2400" b="1" dirty="0">
                <a:solidFill>
                  <a:srgbClr val="00B0F0"/>
                </a:solidFill>
              </a:rPr>
              <a:t>corrigées disponibles pour les candidats </a:t>
            </a:r>
            <a:r>
              <a:rPr lang="fr-FR" sz="2400" dirty="0">
                <a:solidFill>
                  <a:srgbClr val="00B0F0"/>
                </a:solidFill>
              </a:rPr>
              <a:t>sur leur espace personnel après harmonisation ; l’établissement garde les copies papier jusqu’à la fin de la session. </a:t>
            </a:r>
          </a:p>
          <a:p>
            <a:pPr algn="just">
              <a:spcAft>
                <a:spcPts val="1800"/>
              </a:spcAft>
              <a:defRPr/>
            </a:pPr>
            <a:r>
              <a:rPr lang="fr-FR" sz="2400" b="1" dirty="0">
                <a:solidFill>
                  <a:srgbClr val="00B0F0"/>
                </a:solidFill>
              </a:rPr>
              <a:t>Copies annotées</a:t>
            </a:r>
            <a:r>
              <a:rPr lang="fr-FR" sz="2400" dirty="0">
                <a:solidFill>
                  <a:srgbClr val="00B0F0"/>
                </a:solidFill>
              </a:rPr>
              <a:t>: valeur </a:t>
            </a:r>
            <a:r>
              <a:rPr lang="fr-FR" sz="2400" b="1" dirty="0">
                <a:solidFill>
                  <a:srgbClr val="00B0F0"/>
                </a:solidFill>
              </a:rPr>
              <a:t>formative</a:t>
            </a:r>
            <a:r>
              <a:rPr lang="fr-FR" sz="2400" dirty="0">
                <a:solidFill>
                  <a:srgbClr val="00B0F0"/>
                </a:solidFill>
              </a:rPr>
              <a:t> de l’épreuve</a:t>
            </a:r>
          </a:p>
          <a:p>
            <a:pPr algn="just">
              <a:spcAft>
                <a:spcPts val="1800"/>
              </a:spcAft>
              <a:defRPr/>
            </a:pPr>
            <a:r>
              <a:rPr lang="fr-FR" sz="2400" b="1" dirty="0">
                <a:solidFill>
                  <a:srgbClr val="00B0F0"/>
                </a:solidFill>
              </a:rPr>
              <a:t>Pas de corrigé </a:t>
            </a:r>
            <a:r>
              <a:rPr lang="fr-FR" sz="2400" dirty="0">
                <a:solidFill>
                  <a:srgbClr val="00B0F0"/>
                </a:solidFill>
              </a:rPr>
              <a:t>proposé, mais une grille d’évaluation qui est </a:t>
            </a:r>
            <a:r>
              <a:rPr lang="fr-FR" sz="2400" dirty="0" smtClean="0">
                <a:solidFill>
                  <a:srgbClr val="00B0F0"/>
                </a:solidFill>
              </a:rPr>
              <a:t>nationale</a:t>
            </a:r>
          </a:p>
          <a:p>
            <a:pPr algn="just">
              <a:spcAft>
                <a:spcPts val="1800"/>
              </a:spcAft>
              <a:defRPr/>
            </a:pPr>
            <a:r>
              <a:rPr lang="fr-FR" sz="2400" dirty="0" smtClean="0">
                <a:solidFill>
                  <a:srgbClr val="00B0F0"/>
                </a:solidFill>
              </a:rPr>
              <a:t>Pour se familiariser avec « Santorin » plateforme de correction e </a:t>
            </a:r>
            <a:r>
              <a:rPr lang="fr-FR" sz="2400" dirty="0">
                <a:solidFill>
                  <a:srgbClr val="00B0F0"/>
                </a:solidFill>
              </a:rPr>
              <a:t>n ligne : </a:t>
            </a:r>
            <a:r>
              <a:rPr lang="fr-FR" sz="2400" dirty="0">
                <a:solidFill>
                  <a:srgbClr val="00B0F0"/>
                </a:solidFill>
                <a:hlinkClick r:id="rId3"/>
              </a:rPr>
              <a:t>https://</a:t>
            </a:r>
            <a:r>
              <a:rPr lang="fr-FR" sz="2400" dirty="0" smtClean="0">
                <a:solidFill>
                  <a:srgbClr val="00B0F0"/>
                </a:solidFill>
                <a:hlinkClick r:id="rId3"/>
              </a:rPr>
              <a:t>www.dailymotion.com/video/x7q83hk</a:t>
            </a:r>
            <a:endParaRPr lang="fr-FR" sz="2400" dirty="0" smtClean="0">
              <a:solidFill>
                <a:srgbClr val="00B0F0"/>
              </a:solidFill>
            </a:endParaRPr>
          </a:p>
          <a:p>
            <a:pPr marL="0" indent="0" algn="r">
              <a:spcAft>
                <a:spcPts val="1800"/>
              </a:spcAft>
              <a:buNone/>
              <a:defRPr/>
            </a:pPr>
            <a:r>
              <a:rPr lang="fr-FR" altLang="fr-FR" sz="2400" b="1" i="1" dirty="0">
                <a:solidFill>
                  <a:srgbClr val="0070C0"/>
                </a:solidFill>
              </a:rPr>
              <a:t>IA-IPR d’espagnol – Académie de Lille</a:t>
            </a:r>
          </a:p>
          <a:p>
            <a:pPr algn="just">
              <a:spcAft>
                <a:spcPts val="1800"/>
              </a:spcAft>
              <a:defRPr/>
            </a:pPr>
            <a:endParaRPr lang="fr-FR" sz="2400" dirty="0" smtClean="0">
              <a:solidFill>
                <a:srgbClr val="00B0F0"/>
              </a:solidFill>
            </a:endParaRPr>
          </a:p>
          <a:p>
            <a:pPr algn="just">
              <a:spcAft>
                <a:spcPts val="1800"/>
              </a:spcAft>
              <a:defRPr/>
            </a:pPr>
            <a:endParaRPr lang="fr-FR" sz="2400" dirty="0">
              <a:solidFill>
                <a:srgbClr val="00B0F0"/>
              </a:solidFill>
            </a:endParaRPr>
          </a:p>
        </p:txBody>
      </p:sp>
    </p:spTree>
    <p:extLst>
      <p:ext uri="{BB962C8B-B14F-4D97-AF65-F5344CB8AC3E}">
        <p14:creationId xmlns:p14="http://schemas.microsoft.com/office/powerpoint/2010/main" val="249483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22948" y="438739"/>
            <a:ext cx="10037174" cy="646331"/>
          </a:xfrm>
          <a:prstGeom prst="rect">
            <a:avLst/>
          </a:prstGeom>
          <a:noFill/>
        </p:spPr>
        <p:txBody>
          <a:bodyPr wrap="square" rtlCol="0">
            <a:spAutoFit/>
          </a:bodyPr>
          <a:lstStyle/>
          <a:p>
            <a:pPr algn="ctr"/>
            <a:r>
              <a:rPr lang="fr-FR" sz="3600" b="1" dirty="0">
                <a:solidFill>
                  <a:srgbClr val="0070C0"/>
                </a:solidFill>
              </a:rPr>
              <a:t>Rappel du format des 3 épreuves E3C</a:t>
            </a:r>
          </a:p>
        </p:txBody>
      </p:sp>
      <p:sp>
        <p:nvSpPr>
          <p:cNvPr id="2" name="ZoneTexte 1"/>
          <p:cNvSpPr txBox="1"/>
          <p:nvPr/>
        </p:nvSpPr>
        <p:spPr>
          <a:xfrm>
            <a:off x="836909" y="2107766"/>
            <a:ext cx="3363132" cy="461665"/>
          </a:xfrm>
          <a:prstGeom prst="rect">
            <a:avLst/>
          </a:prstGeom>
          <a:noFill/>
        </p:spPr>
        <p:txBody>
          <a:bodyPr wrap="square" rtlCol="0">
            <a:spAutoFit/>
          </a:bodyPr>
          <a:lstStyle/>
          <a:p>
            <a:r>
              <a:rPr lang="fr-FR" sz="2400" dirty="0">
                <a:solidFill>
                  <a:srgbClr val="00B0F0"/>
                </a:solidFill>
              </a:rPr>
              <a:t>2</a:t>
            </a:r>
            <a:r>
              <a:rPr lang="fr-FR" sz="2400" baseline="30000" dirty="0">
                <a:solidFill>
                  <a:srgbClr val="00B0F0"/>
                </a:solidFill>
              </a:rPr>
              <a:t>ème</a:t>
            </a:r>
            <a:r>
              <a:rPr lang="fr-FR" sz="2400" dirty="0">
                <a:solidFill>
                  <a:srgbClr val="00B0F0"/>
                </a:solidFill>
              </a:rPr>
              <a:t> trimestre de 1</a:t>
            </a:r>
            <a:r>
              <a:rPr lang="fr-FR" sz="2400" baseline="30000" dirty="0">
                <a:solidFill>
                  <a:srgbClr val="00B0F0"/>
                </a:solidFill>
              </a:rPr>
              <a:t>ère</a:t>
            </a:r>
          </a:p>
        </p:txBody>
      </p:sp>
      <p:sp>
        <p:nvSpPr>
          <p:cNvPr id="3" name="ZoneTexte 2"/>
          <p:cNvSpPr txBox="1"/>
          <p:nvPr/>
        </p:nvSpPr>
        <p:spPr>
          <a:xfrm>
            <a:off x="5298006" y="1625940"/>
            <a:ext cx="5486400" cy="4154984"/>
          </a:xfrm>
          <a:prstGeom prst="rect">
            <a:avLst/>
          </a:prstGeom>
          <a:noFill/>
        </p:spPr>
        <p:txBody>
          <a:bodyPr wrap="square" rtlCol="0">
            <a:spAutoFit/>
          </a:bodyPr>
          <a:lstStyle/>
          <a:p>
            <a:pPr marL="342900" indent="-342900">
              <a:buClr>
                <a:srgbClr val="4472C4"/>
              </a:buClr>
              <a:buFont typeface="Wingdings" panose="05000000000000000000" pitchFamily="2" charset="2"/>
              <a:buChar char="n"/>
            </a:pPr>
            <a:r>
              <a:rPr lang="fr-FR" sz="2400" b="1" dirty="0">
                <a:solidFill>
                  <a:srgbClr val="00B0F0"/>
                </a:solidFill>
              </a:rPr>
              <a:t>CO+PE</a:t>
            </a:r>
          </a:p>
          <a:p>
            <a:pPr marL="360000" lvl="1">
              <a:buClr>
                <a:srgbClr val="4472C4"/>
              </a:buClr>
            </a:pPr>
            <a:r>
              <a:rPr lang="fr-FR" sz="2400" dirty="0">
                <a:solidFill>
                  <a:srgbClr val="00B0F0"/>
                </a:solidFill>
              </a:rPr>
              <a:t>Durée de l’épreuve : 1h</a:t>
            </a:r>
          </a:p>
          <a:p>
            <a:pPr>
              <a:buClr>
                <a:srgbClr val="4472C4"/>
              </a:buClr>
            </a:pPr>
            <a:endParaRPr lang="fr-FR" sz="2400" b="1" dirty="0">
              <a:solidFill>
                <a:srgbClr val="00B0F0"/>
              </a:solidFill>
            </a:endParaRPr>
          </a:p>
          <a:p>
            <a:pPr marL="342900" indent="-342900">
              <a:buClr>
                <a:srgbClr val="4472C4"/>
              </a:buClr>
              <a:buFont typeface="Wingdings" panose="05000000000000000000" pitchFamily="2" charset="2"/>
              <a:buChar char=""/>
            </a:pPr>
            <a:r>
              <a:rPr lang="fr-FR" sz="2400" b="1" dirty="0">
                <a:solidFill>
                  <a:srgbClr val="00B0F0"/>
                </a:solidFill>
              </a:rPr>
              <a:t>CE+PE</a:t>
            </a:r>
          </a:p>
          <a:p>
            <a:pPr marL="360000">
              <a:buClr>
                <a:srgbClr val="4472C4"/>
              </a:buClr>
            </a:pPr>
            <a:r>
              <a:rPr lang="fr-FR" sz="2400" dirty="0">
                <a:solidFill>
                  <a:srgbClr val="00B0F0"/>
                </a:solidFill>
              </a:rPr>
              <a:t>Durée de l’épreuve: 1h30</a:t>
            </a:r>
          </a:p>
          <a:p>
            <a:pPr>
              <a:buClr>
                <a:srgbClr val="4472C4"/>
              </a:buClr>
            </a:pPr>
            <a:endParaRPr lang="fr-FR" sz="2400" b="1" dirty="0">
              <a:solidFill>
                <a:srgbClr val="00B0F0"/>
              </a:solidFill>
            </a:endParaRPr>
          </a:p>
          <a:p>
            <a:pPr marL="342900" indent="-342900">
              <a:buClr>
                <a:srgbClr val="4472C4"/>
              </a:buClr>
              <a:buFont typeface="Wingdings" panose="05000000000000000000" pitchFamily="2" charset="2"/>
              <a:buChar char="n"/>
            </a:pPr>
            <a:r>
              <a:rPr lang="fr-FR" sz="2400" b="1" dirty="0" smtClean="0">
                <a:solidFill>
                  <a:srgbClr val="00B0F0"/>
                </a:solidFill>
              </a:rPr>
              <a:t>CO+CE+ PE</a:t>
            </a:r>
          </a:p>
          <a:p>
            <a:pPr marL="360000">
              <a:buClr>
                <a:srgbClr val="4472C4"/>
              </a:buClr>
            </a:pPr>
            <a:r>
              <a:rPr lang="fr-FR" sz="2400" dirty="0" smtClean="0">
                <a:solidFill>
                  <a:srgbClr val="00B0F0"/>
                </a:solidFill>
              </a:rPr>
              <a:t>Durée </a:t>
            </a:r>
            <a:r>
              <a:rPr lang="fr-FR" sz="2400" dirty="0">
                <a:solidFill>
                  <a:srgbClr val="00B0F0"/>
                </a:solidFill>
              </a:rPr>
              <a:t>de l’épreuve : 2h</a:t>
            </a:r>
          </a:p>
          <a:p>
            <a:pPr marL="342900" indent="-342900">
              <a:buClr>
                <a:srgbClr val="4472C4"/>
              </a:buClr>
              <a:buFont typeface="Wingdings" panose="05000000000000000000" pitchFamily="2" charset="2"/>
              <a:buChar char="n"/>
            </a:pPr>
            <a:r>
              <a:rPr lang="fr-FR" sz="2400" b="1" dirty="0">
                <a:solidFill>
                  <a:srgbClr val="00B0F0"/>
                </a:solidFill>
              </a:rPr>
              <a:t>PO</a:t>
            </a:r>
          </a:p>
          <a:p>
            <a:pPr marL="360000">
              <a:buClr>
                <a:srgbClr val="4472C4"/>
              </a:buClr>
            </a:pPr>
            <a:r>
              <a:rPr lang="fr-FR" sz="2400" dirty="0">
                <a:solidFill>
                  <a:srgbClr val="00B0F0"/>
                </a:solidFill>
              </a:rPr>
              <a:t>Durée de l’épreuve: 10 minutes</a:t>
            </a:r>
          </a:p>
          <a:p>
            <a:endParaRPr lang="fr-FR" sz="2400" b="1" dirty="0">
              <a:solidFill>
                <a:schemeClr val="accent5"/>
              </a:solidFill>
            </a:endParaRPr>
          </a:p>
        </p:txBody>
      </p:sp>
      <p:sp>
        <p:nvSpPr>
          <p:cNvPr id="6" name="Rectangle 5"/>
          <p:cNvSpPr/>
          <p:nvPr/>
        </p:nvSpPr>
        <p:spPr>
          <a:xfrm>
            <a:off x="836909" y="3241767"/>
            <a:ext cx="3130985" cy="461665"/>
          </a:xfrm>
          <a:prstGeom prst="rect">
            <a:avLst/>
          </a:prstGeom>
        </p:spPr>
        <p:txBody>
          <a:bodyPr wrap="none">
            <a:spAutoFit/>
          </a:bodyPr>
          <a:lstStyle/>
          <a:p>
            <a:r>
              <a:rPr lang="fr-FR" sz="2400" dirty="0">
                <a:solidFill>
                  <a:srgbClr val="00B0F0"/>
                </a:solidFill>
              </a:rPr>
              <a:t>3</a:t>
            </a:r>
            <a:r>
              <a:rPr lang="fr-FR" sz="2400" baseline="30000" dirty="0">
                <a:solidFill>
                  <a:srgbClr val="00B0F0"/>
                </a:solidFill>
              </a:rPr>
              <a:t>ème</a:t>
            </a:r>
            <a:r>
              <a:rPr lang="fr-FR" sz="2400" dirty="0">
                <a:solidFill>
                  <a:srgbClr val="00B0F0"/>
                </a:solidFill>
              </a:rPr>
              <a:t> trimestre de 1</a:t>
            </a:r>
            <a:r>
              <a:rPr lang="fr-FR" sz="2400" baseline="30000" dirty="0">
                <a:solidFill>
                  <a:srgbClr val="00B0F0"/>
                </a:solidFill>
              </a:rPr>
              <a:t>ère</a:t>
            </a:r>
          </a:p>
        </p:txBody>
      </p:sp>
      <p:sp>
        <p:nvSpPr>
          <p:cNvPr id="8" name="Rectangle 7"/>
          <p:cNvSpPr/>
          <p:nvPr/>
        </p:nvSpPr>
        <p:spPr>
          <a:xfrm>
            <a:off x="836909" y="4289082"/>
            <a:ext cx="3432350" cy="461665"/>
          </a:xfrm>
          <a:prstGeom prst="rect">
            <a:avLst/>
          </a:prstGeom>
        </p:spPr>
        <p:txBody>
          <a:bodyPr wrap="none">
            <a:spAutoFit/>
          </a:bodyPr>
          <a:lstStyle/>
          <a:p>
            <a:r>
              <a:rPr lang="fr-FR" sz="2400" dirty="0">
                <a:solidFill>
                  <a:srgbClr val="00B0F0"/>
                </a:solidFill>
              </a:rPr>
              <a:t>3</a:t>
            </a:r>
            <a:r>
              <a:rPr lang="fr-FR" sz="2400" baseline="30000" dirty="0">
                <a:solidFill>
                  <a:srgbClr val="00B0F0"/>
                </a:solidFill>
              </a:rPr>
              <a:t>ème</a:t>
            </a:r>
            <a:r>
              <a:rPr lang="fr-FR" sz="2400" dirty="0">
                <a:solidFill>
                  <a:srgbClr val="00B0F0"/>
                </a:solidFill>
              </a:rPr>
              <a:t> trimestre de </a:t>
            </a:r>
            <a:r>
              <a:rPr lang="fr-FR" sz="2400" dirty="0" err="1">
                <a:solidFill>
                  <a:srgbClr val="00B0F0"/>
                </a:solidFill>
              </a:rPr>
              <a:t>Term</a:t>
            </a:r>
            <a:endParaRPr lang="fr-FR" sz="2400" dirty="0">
              <a:solidFill>
                <a:srgbClr val="00B0F0"/>
              </a:solidFill>
            </a:endParaRPr>
          </a:p>
        </p:txBody>
      </p:sp>
      <p:sp>
        <p:nvSpPr>
          <p:cNvPr id="9" name="Arc 8"/>
          <p:cNvSpPr/>
          <p:nvPr/>
        </p:nvSpPr>
        <p:spPr>
          <a:xfrm rot="10629379">
            <a:off x="390538" y="1811922"/>
            <a:ext cx="4313752" cy="963528"/>
          </a:xfrm>
          <a:prstGeom prst="arc">
            <a:avLst>
              <a:gd name="adj1" fmla="val 11592311"/>
              <a:gd name="adj2" fmla="val 1186467"/>
            </a:avLst>
          </a:prstGeom>
          <a:ln w="5715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rc 10"/>
          <p:cNvSpPr/>
          <p:nvPr/>
        </p:nvSpPr>
        <p:spPr>
          <a:xfrm rot="10629379">
            <a:off x="361487" y="2848868"/>
            <a:ext cx="4364401" cy="874011"/>
          </a:xfrm>
          <a:prstGeom prst="arc">
            <a:avLst>
              <a:gd name="adj1" fmla="val 11592311"/>
              <a:gd name="adj2" fmla="val 740963"/>
            </a:avLst>
          </a:prstGeom>
          <a:ln w="5715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rc 11"/>
          <p:cNvSpPr/>
          <p:nvPr/>
        </p:nvSpPr>
        <p:spPr>
          <a:xfrm rot="10629379">
            <a:off x="367293" y="3928249"/>
            <a:ext cx="4410992" cy="1129594"/>
          </a:xfrm>
          <a:prstGeom prst="arc">
            <a:avLst>
              <a:gd name="adj1" fmla="val 12234148"/>
              <a:gd name="adj2" fmla="val 740963"/>
            </a:avLst>
          </a:prstGeom>
          <a:ln w="5715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nvSpPr>
        <p:spPr>
          <a:xfrm>
            <a:off x="8041206" y="6137128"/>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2426300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7698" y="1609119"/>
            <a:ext cx="8683379" cy="1261884"/>
          </a:xfrm>
          <a:prstGeom prst="rect">
            <a:avLst/>
          </a:prstGeom>
          <a:ln w="28575">
            <a:solidFill>
              <a:srgbClr val="00B0F0"/>
            </a:solidFill>
          </a:ln>
        </p:spPr>
        <p:txBody>
          <a:bodyPr wrap="square">
            <a:spAutoFit/>
          </a:bodyPr>
          <a:lstStyle/>
          <a:p>
            <a:pPr lvl="0" algn="ctr"/>
            <a:endParaRPr lang="fr-FR" sz="2800" b="1" dirty="0" smtClean="0">
              <a:solidFill>
                <a:srgbClr val="00B0F0"/>
              </a:solidFill>
            </a:endParaRPr>
          </a:p>
          <a:p>
            <a:pPr lvl="0" algn="ctr"/>
            <a:r>
              <a:rPr lang="fr-FR" sz="2800" b="1" dirty="0" smtClean="0">
                <a:solidFill>
                  <a:srgbClr val="00B0F0"/>
                </a:solidFill>
              </a:rPr>
              <a:t>Évaluation 1: CO + EE</a:t>
            </a:r>
            <a:endParaRPr lang="fr-FR" sz="2800" dirty="0">
              <a:solidFill>
                <a:srgbClr val="00B0F0"/>
              </a:solidFill>
            </a:endParaRPr>
          </a:p>
          <a:p>
            <a:pPr>
              <a:spcAft>
                <a:spcPts val="1200"/>
              </a:spcAft>
            </a:pPr>
            <a:endParaRPr lang="fr-FR" sz="2000" b="1" dirty="0">
              <a:solidFill>
                <a:srgbClr val="00B0F0"/>
              </a:solidFill>
            </a:endParaRPr>
          </a:p>
        </p:txBody>
      </p:sp>
      <p:sp>
        <p:nvSpPr>
          <p:cNvPr id="7" name="Rectangle à coins arrondis 6"/>
          <p:cNvSpPr/>
          <p:nvPr/>
        </p:nvSpPr>
        <p:spPr>
          <a:xfrm>
            <a:off x="1647698" y="3783669"/>
            <a:ext cx="3902869" cy="1539382"/>
          </a:xfrm>
          <a:prstGeom prst="wedgeRoundRectCallout">
            <a:avLst>
              <a:gd name="adj1" fmla="val -16242"/>
              <a:gd name="adj2" fmla="val 4103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2</a:t>
            </a:r>
            <a:r>
              <a:rPr lang="fr-FR" sz="2800" b="1" baseline="30000" dirty="0">
                <a:solidFill>
                  <a:schemeClr val="bg1"/>
                </a:solidFill>
              </a:rPr>
              <a:t>ème</a:t>
            </a:r>
            <a:r>
              <a:rPr lang="fr-FR" sz="2800" b="1" dirty="0">
                <a:solidFill>
                  <a:schemeClr val="bg1"/>
                </a:solidFill>
              </a:rPr>
              <a:t> trimestre de 1</a:t>
            </a:r>
            <a:r>
              <a:rPr lang="fr-FR" sz="2800" b="1" baseline="30000" dirty="0">
                <a:solidFill>
                  <a:schemeClr val="bg1"/>
                </a:solidFill>
              </a:rPr>
              <a:t>ère</a:t>
            </a:r>
            <a:endParaRPr lang="fr-FR" sz="2800" dirty="0">
              <a:solidFill>
                <a:schemeClr val="bg1"/>
              </a:solidFill>
            </a:endParaRPr>
          </a:p>
        </p:txBody>
      </p:sp>
      <p:sp>
        <p:nvSpPr>
          <p:cNvPr id="8" name="Rectangle à coins arrondis 7"/>
          <p:cNvSpPr/>
          <p:nvPr/>
        </p:nvSpPr>
        <p:spPr>
          <a:xfrm>
            <a:off x="6703309" y="3377867"/>
            <a:ext cx="4364736" cy="2312331"/>
          </a:xfrm>
          <a:prstGeom prst="wedgeRoundRectCallout">
            <a:avLst>
              <a:gd name="adj1" fmla="val -16242"/>
              <a:gd name="adj2" fmla="val 41031"/>
              <a:gd name="adj3" fmla="val 16667"/>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fr-FR" sz="2000" b="1" dirty="0">
                <a:solidFill>
                  <a:schemeClr val="bg1"/>
                </a:solidFill>
              </a:rPr>
              <a:t>Durée : 1h</a:t>
            </a:r>
          </a:p>
          <a:p>
            <a:pPr marL="285750" indent="-285750">
              <a:buFont typeface="Arial" panose="020B0604020202020204" pitchFamily="34" charset="0"/>
              <a:buChar char="•"/>
            </a:pPr>
            <a:r>
              <a:rPr lang="fr-FR" sz="2000" b="1" dirty="0">
                <a:solidFill>
                  <a:schemeClr val="bg1"/>
                </a:solidFill>
              </a:rPr>
              <a:t>Niveau visé : </a:t>
            </a:r>
            <a:br>
              <a:rPr lang="fr-FR" sz="2000" b="1" dirty="0">
                <a:solidFill>
                  <a:schemeClr val="bg1"/>
                </a:solidFill>
              </a:rPr>
            </a:br>
            <a:r>
              <a:rPr lang="fr-FR" sz="2000" b="1" dirty="0">
                <a:solidFill>
                  <a:schemeClr val="bg1"/>
                </a:solidFill>
              </a:rPr>
              <a:t>B1 </a:t>
            </a:r>
            <a:r>
              <a:rPr lang="fr-FR" dirty="0">
                <a:solidFill>
                  <a:schemeClr val="bg1"/>
                </a:solidFill>
              </a:rPr>
              <a:t>(LVA) </a:t>
            </a:r>
            <a:r>
              <a:rPr lang="fr-FR" sz="2000" dirty="0">
                <a:solidFill>
                  <a:schemeClr val="bg1"/>
                </a:solidFill>
              </a:rPr>
              <a:t>et </a:t>
            </a:r>
            <a:r>
              <a:rPr lang="fr-FR" sz="2000" b="1" dirty="0">
                <a:solidFill>
                  <a:schemeClr val="bg1"/>
                </a:solidFill>
              </a:rPr>
              <a:t> A2-B1 </a:t>
            </a:r>
            <a:r>
              <a:rPr lang="fr-FR" dirty="0">
                <a:solidFill>
                  <a:schemeClr val="bg1"/>
                </a:solidFill>
              </a:rPr>
              <a:t>(LVB</a:t>
            </a:r>
            <a:r>
              <a:rPr lang="fr-FR" dirty="0" smtClean="0">
                <a:solidFill>
                  <a:schemeClr val="bg1"/>
                </a:solidFill>
              </a:rPr>
              <a:t>)</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sz="2000" b="1" dirty="0">
                <a:solidFill>
                  <a:schemeClr val="bg1"/>
                </a:solidFill>
              </a:rPr>
              <a:t>Barème : </a:t>
            </a:r>
            <a:endParaRPr lang="fr-FR" sz="2000" b="1" dirty="0" smtClean="0">
              <a:solidFill>
                <a:schemeClr val="bg1"/>
              </a:solidFill>
            </a:endParaRPr>
          </a:p>
          <a:p>
            <a:r>
              <a:rPr lang="fr-FR" sz="2000" b="1" dirty="0" smtClean="0">
                <a:solidFill>
                  <a:schemeClr val="bg1"/>
                </a:solidFill>
              </a:rPr>
              <a:t>     20 </a:t>
            </a:r>
            <a:r>
              <a:rPr lang="fr-FR" sz="2000" dirty="0">
                <a:solidFill>
                  <a:schemeClr val="bg1"/>
                </a:solidFill>
              </a:rPr>
              <a:t>points (CO : 10 et EE :10)</a:t>
            </a:r>
          </a:p>
        </p:txBody>
      </p:sp>
      <p:pic>
        <p:nvPicPr>
          <p:cNvPr id="2" name="Image 1" descr="casqu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385" y="2019145"/>
            <a:ext cx="482819" cy="482819"/>
          </a:xfrm>
          <a:prstGeom prst="rect">
            <a:avLst/>
          </a:prstGeom>
        </p:spPr>
      </p:pic>
      <p:pic>
        <p:nvPicPr>
          <p:cNvPr id="5" name="Image 4" descr="écrir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91" y="1941123"/>
            <a:ext cx="560841" cy="560841"/>
          </a:xfrm>
          <a:prstGeom prst="rect">
            <a:avLst/>
          </a:prstGeom>
        </p:spPr>
      </p:pic>
      <p:sp>
        <p:nvSpPr>
          <p:cNvPr id="9" name="ZoneTexte 8"/>
          <p:cNvSpPr txBox="1"/>
          <p:nvPr/>
        </p:nvSpPr>
        <p:spPr>
          <a:xfrm>
            <a:off x="1013032" y="455924"/>
            <a:ext cx="9581561" cy="646331"/>
          </a:xfrm>
          <a:prstGeom prst="rect">
            <a:avLst/>
          </a:prstGeom>
          <a:noFill/>
        </p:spPr>
        <p:txBody>
          <a:bodyPr wrap="square" rtlCol="0">
            <a:spAutoFit/>
          </a:bodyPr>
          <a:lstStyle/>
          <a:p>
            <a:pPr algn="ctr"/>
            <a:r>
              <a:rPr lang="fr-FR" sz="3600" b="1" dirty="0">
                <a:solidFill>
                  <a:srgbClr val="0070C0"/>
                </a:solidFill>
              </a:rPr>
              <a:t>Rappel du format des 3 épreuves E3C</a:t>
            </a:r>
          </a:p>
        </p:txBody>
      </p:sp>
      <p:sp>
        <p:nvSpPr>
          <p:cNvPr id="4" name="Rectangle 3"/>
          <p:cNvSpPr/>
          <p:nvPr/>
        </p:nvSpPr>
        <p:spPr>
          <a:xfrm>
            <a:off x="7537730" y="6344902"/>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162784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4696" y="194919"/>
            <a:ext cx="9520158" cy="567081"/>
          </a:xfrm>
        </p:spPr>
        <p:txBody>
          <a:bodyPr>
            <a:normAutofit fontScale="90000"/>
          </a:bodyPr>
          <a:lstStyle/>
          <a:p>
            <a:pPr algn="ctr"/>
            <a:r>
              <a:rPr lang="fr-FR" b="1" dirty="0"/>
              <a:t>Compréhension de l’oral</a:t>
            </a:r>
          </a:p>
        </p:txBody>
      </p:sp>
      <p:graphicFrame>
        <p:nvGraphicFramePr>
          <p:cNvPr id="5" name="Tableau 4"/>
          <p:cNvGraphicFramePr>
            <a:graphicFrameLocks noGrp="1"/>
          </p:cNvGraphicFramePr>
          <p:nvPr>
            <p:extLst>
              <p:ext uri="{D42A27DB-BD31-4B8C-83A1-F6EECF244321}">
                <p14:modId xmlns:p14="http://schemas.microsoft.com/office/powerpoint/2010/main" val="2284285032"/>
              </p:ext>
            </p:extLst>
          </p:nvPr>
        </p:nvGraphicFramePr>
        <p:xfrm>
          <a:off x="915487" y="1022832"/>
          <a:ext cx="10400212" cy="4659512"/>
        </p:xfrm>
        <a:graphic>
          <a:graphicData uri="http://schemas.openxmlformats.org/drawingml/2006/table">
            <a:tbl>
              <a:tblPr firstRow="1" bandRow="1">
                <a:tableStyleId>{5C22544A-7EE6-4342-B048-85BDC9FD1C3A}</a:tableStyleId>
              </a:tblPr>
              <a:tblGrid>
                <a:gridCol w="5200106">
                  <a:extLst>
                    <a:ext uri="{9D8B030D-6E8A-4147-A177-3AD203B41FA5}">
                      <a16:colId xmlns:a16="http://schemas.microsoft.com/office/drawing/2014/main" xmlns="" val="3275009922"/>
                    </a:ext>
                  </a:extLst>
                </a:gridCol>
                <a:gridCol w="5200106">
                  <a:extLst>
                    <a:ext uri="{9D8B030D-6E8A-4147-A177-3AD203B41FA5}">
                      <a16:colId xmlns:a16="http://schemas.microsoft.com/office/drawing/2014/main" xmlns="" val="2048809669"/>
                    </a:ext>
                  </a:extLst>
                </a:gridCol>
              </a:tblGrid>
              <a:tr h="472872">
                <a:tc>
                  <a:txBody>
                    <a:bodyPr/>
                    <a:lstStyle/>
                    <a:p>
                      <a:pPr algn="ctr"/>
                      <a:r>
                        <a:rPr lang="fr-FR" dirty="0">
                          <a:solidFill>
                            <a:sysClr val="windowText" lastClr="000000"/>
                          </a:solidFill>
                        </a:rPr>
                        <a:t>Supports d’évaluation</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ysClr val="windowText" lastClr="000000"/>
                          </a:solidFill>
                        </a:rPr>
                        <a:t>Modalités d’évaluation</a:t>
                      </a:r>
                    </a:p>
                  </a:txBody>
                  <a:tcPr>
                    <a:solidFill>
                      <a:srgbClr val="0070C0"/>
                    </a:solidFill>
                  </a:tcPr>
                </a:tc>
                <a:extLst>
                  <a:ext uri="{0D108BD9-81ED-4DB2-BD59-A6C34878D82A}">
                    <a16:rowId xmlns:a16="http://schemas.microsoft.com/office/drawing/2014/main" xmlns="" val="1169331327"/>
                  </a:ext>
                </a:extLst>
              </a:tr>
              <a:tr h="4186640">
                <a:tc>
                  <a:txBody>
                    <a:bodyPr/>
                    <a:lstStyle/>
                    <a:p>
                      <a:r>
                        <a:rPr lang="fr-FR" sz="3200" dirty="0"/>
                        <a:t>Document audio ou vidéo.</a:t>
                      </a:r>
                    </a:p>
                    <a:p>
                      <a:endParaRPr lang="fr-FR" sz="3200" dirty="0"/>
                    </a:p>
                    <a:p>
                      <a:endParaRPr lang="fr-FR" sz="3200" dirty="0"/>
                    </a:p>
                    <a:p>
                      <a:r>
                        <a:rPr lang="fr-FR" sz="3200" dirty="0"/>
                        <a:t>Durée:</a:t>
                      </a:r>
                      <a:r>
                        <a:rPr lang="fr-FR" sz="3200" baseline="0" dirty="0"/>
                        <a:t> 1 minute 30 maximum</a:t>
                      </a:r>
                    </a:p>
                    <a:p>
                      <a:endParaRPr lang="fr-FR" sz="3200" baseline="0" dirty="0"/>
                    </a:p>
                    <a:p>
                      <a:r>
                        <a:rPr lang="fr-FR" sz="3200" baseline="0" dirty="0"/>
                        <a:t>Les candidats connaissent le titre du document.</a:t>
                      </a:r>
                      <a:endParaRPr lang="fr-FR" sz="3200" dirty="0"/>
                    </a:p>
                  </a:txBody>
                  <a:tcPr>
                    <a:solidFill>
                      <a:srgbClr val="00B0F0"/>
                    </a:solidFill>
                  </a:tcPr>
                </a:tc>
                <a:tc>
                  <a:txBody>
                    <a:bodyPr/>
                    <a:lstStyle/>
                    <a:p>
                      <a:pPr algn="just"/>
                      <a:r>
                        <a:rPr lang="fr-FR" sz="2000" dirty="0"/>
                        <a:t>Compte rendu libre</a:t>
                      </a:r>
                      <a:r>
                        <a:rPr lang="fr-FR" sz="2000" baseline="0" dirty="0"/>
                        <a:t> ou guidé en français.</a:t>
                      </a:r>
                    </a:p>
                    <a:p>
                      <a:pPr algn="just"/>
                      <a:endParaRPr lang="fr-FR" sz="2000" baseline="0" dirty="0"/>
                    </a:p>
                    <a:p>
                      <a:pPr algn="just"/>
                      <a:r>
                        <a:rPr lang="fr-FR" sz="2000" baseline="0" dirty="0"/>
                        <a:t>Consignes en français:</a:t>
                      </a:r>
                    </a:p>
                    <a:p>
                      <a:pPr algn="just"/>
                      <a:r>
                        <a:rPr lang="fr-FR" sz="2000" baseline="0" dirty="0"/>
                        <a:t>Vous allez entendre un document dont vous rendrez compte en français. Vous entendrez le document trois fois. Les écoutes seront espacées d’une minute.</a:t>
                      </a:r>
                    </a:p>
                    <a:p>
                      <a:pPr algn="just"/>
                      <a:r>
                        <a:rPr lang="fr-FR" sz="2000" baseline="0" dirty="0"/>
                        <a:t>Vous pouvez prendre des notes pendant les écoutes.</a:t>
                      </a:r>
                    </a:p>
                    <a:p>
                      <a:pPr algn="just"/>
                      <a:r>
                        <a:rPr lang="fr-FR" sz="2000" baseline="0" dirty="0"/>
                        <a:t>A l’issue de la troisième écoute, vous utiliserez votre temps comme vous le souhaitez pour rendre compte du document et pour traiter la partie expression écrite.</a:t>
                      </a:r>
                      <a:endParaRPr lang="fr-FR" sz="2000" dirty="0"/>
                    </a:p>
                  </a:txBody>
                  <a:tcPr>
                    <a:solidFill>
                      <a:srgbClr val="00B0F0"/>
                    </a:solidFill>
                  </a:tcPr>
                </a:tc>
                <a:extLst>
                  <a:ext uri="{0D108BD9-81ED-4DB2-BD59-A6C34878D82A}">
                    <a16:rowId xmlns:a16="http://schemas.microsoft.com/office/drawing/2014/main" xmlns="" val="2070510917"/>
                  </a:ext>
                </a:extLst>
              </a:tr>
            </a:tbl>
          </a:graphicData>
        </a:graphic>
      </p:graphicFrame>
      <p:sp>
        <p:nvSpPr>
          <p:cNvPr id="3" name="Rectangle 2"/>
          <p:cNvSpPr/>
          <p:nvPr/>
        </p:nvSpPr>
        <p:spPr>
          <a:xfrm>
            <a:off x="7537100" y="6161706"/>
            <a:ext cx="3778599" cy="369332"/>
          </a:xfrm>
          <a:prstGeom prst="rect">
            <a:avLst/>
          </a:prstGeom>
        </p:spPr>
        <p:txBody>
          <a:bodyPr wrap="none">
            <a:spAutoFit/>
          </a:bodyPr>
          <a:lstStyle/>
          <a:p>
            <a:pPr algn="r">
              <a:buClr>
                <a:srgbClr val="000000"/>
              </a:buClr>
              <a:buSzPct val="100000"/>
            </a:pPr>
            <a:r>
              <a:rPr lang="fr-FR" altLang="fr-FR" b="1" i="1" dirty="0">
                <a:solidFill>
                  <a:srgbClr val="0070C0"/>
                </a:solidFill>
              </a:rPr>
              <a:t>IA-IPR d’espagnol – Académie de Lille</a:t>
            </a:r>
            <a:endParaRPr lang="fr-FR" altLang="fr-FR" b="1" i="1" dirty="0">
              <a:solidFill>
                <a:srgbClr val="0070C0"/>
              </a:solidFill>
            </a:endParaRPr>
          </a:p>
        </p:txBody>
      </p:sp>
    </p:spTree>
    <p:extLst>
      <p:ext uri="{BB962C8B-B14F-4D97-AF65-F5344CB8AC3E}">
        <p14:creationId xmlns:p14="http://schemas.microsoft.com/office/powerpoint/2010/main" val="991912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13684</TotalTime>
  <Words>4629</Words>
  <Application>Microsoft Office PowerPoint</Application>
  <PresentationFormat>Grand écran</PresentationFormat>
  <Paragraphs>432</Paragraphs>
  <Slides>38</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Calisto MT</vt:lpstr>
      <vt:lpstr>Trebuchet MS</vt:lpstr>
      <vt:lpstr>Wingdings</vt:lpstr>
      <vt:lpstr>Wingdings 2</vt:lpstr>
      <vt:lpstr>Wingdings 3</vt:lpstr>
      <vt:lpstr>Ardoise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Compréhension de l’oral</vt:lpstr>
      <vt:lpstr>Niveaux attendus LVB</vt:lpstr>
      <vt:lpstr>Expression écrite</vt:lpstr>
      <vt:lpstr>Niveaux attendus LVB</vt:lpstr>
      <vt:lpstr>Présentation PowerPoint</vt:lpstr>
      <vt:lpstr>Compréhension de l’écrit</vt:lpstr>
      <vt:lpstr>Niveaux attendus LVB</vt:lpstr>
      <vt:lpstr>Expression écrite</vt:lpstr>
      <vt:lpstr>Niveaux attendus LVB</vt:lpstr>
      <vt:lpstr>Présentation PowerPoint</vt:lpstr>
      <vt:lpstr>Présentation PowerPoint</vt:lpstr>
      <vt:lpstr>Pour informer les élèves, le récapitulatif de toutes les épreuves et les principales étapes des prochaines épreuves pour les élèves sont disponibles sur le site internet </vt:lpstr>
      <vt:lpstr>Les grilles d’évaluation</vt:lpstr>
      <vt:lpstr>Présentation PowerPoint</vt:lpstr>
      <vt:lpstr>Quelques repères simples …</vt:lpstr>
      <vt:lpstr>Un puzzle prenant forme et sens …  ou sens et forme …</vt:lpstr>
      <vt:lpstr>Présentation PowerPoint</vt:lpstr>
      <vt:lpstr>Présentation PowerPoint</vt:lpstr>
      <vt:lpstr>Présentation PowerPoint</vt:lpstr>
      <vt:lpstr>Tableau de conversion EE</vt:lpstr>
      <vt:lpstr>Présentation PowerPoint</vt:lpstr>
      <vt:lpstr>Présentation PowerPoint</vt:lpstr>
      <vt:lpstr>Présentation PowerPoint</vt:lpstr>
      <vt:lpstr>« Recuerdos »</vt:lpstr>
      <vt:lpstr>Présentation PowerPoint</vt:lpstr>
      <vt:lpstr>Présentation PowerPoint</vt:lpstr>
      <vt:lpstr>Questions</vt:lpstr>
      <vt:lpstr>Présentation PowerPoint</vt:lpstr>
      <vt:lpstr>Points de vigilance</vt:lpstr>
      <vt:lpstr>Nous vous remercions pour votre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Przybylski</dc:creator>
  <cp:lastModifiedBy>Hewlett-Packard Company</cp:lastModifiedBy>
  <cp:revision>530</cp:revision>
  <cp:lastPrinted>2020-01-02T16:06:20Z</cp:lastPrinted>
  <dcterms:created xsi:type="dcterms:W3CDTF">2019-01-19T11:29:46Z</dcterms:created>
  <dcterms:modified xsi:type="dcterms:W3CDTF">2020-01-19T16:18:05Z</dcterms:modified>
</cp:coreProperties>
</file>